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81" r:id="rId5"/>
    <p:sldId id="259" r:id="rId6"/>
    <p:sldId id="261" r:id="rId7"/>
    <p:sldId id="264" r:id="rId8"/>
    <p:sldId id="273" r:id="rId9"/>
    <p:sldId id="274" r:id="rId10"/>
    <p:sldId id="279" r:id="rId11"/>
    <p:sldId id="262" r:id="rId12"/>
    <p:sldId id="278" r:id="rId13"/>
    <p:sldId id="280" r:id="rId14"/>
    <p:sldId id="272" r:id="rId15"/>
    <p:sldId id="275" r:id="rId16"/>
    <p:sldId id="277" r:id="rId17"/>
    <p:sldId id="266" r:id="rId18"/>
    <p:sldId id="282" r:id="rId19"/>
    <p:sldId id="289" r:id="rId20"/>
    <p:sldId id="290" r:id="rId21"/>
    <p:sldId id="291" r:id="rId22"/>
    <p:sldId id="295" r:id="rId23"/>
    <p:sldId id="296" r:id="rId24"/>
    <p:sldId id="297" r:id="rId25"/>
    <p:sldId id="283" r:id="rId26"/>
    <p:sldId id="284" r:id="rId27"/>
    <p:sldId id="292" r:id="rId28"/>
    <p:sldId id="293" r:id="rId29"/>
    <p:sldId id="294" r:id="rId30"/>
    <p:sldId id="298" r:id="rId31"/>
    <p:sldId id="286"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lmeida" initials="PA" lastIdx="1" clrIdx="0"/>
  <p:cmAuthor id="2" name="bss-ieeta" initials="b"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1F79C-A6F9-59D7-1FB6-8BFACD53C4CC}" v="1556" dt="2022-06-08T19:45:49.853"/>
    <p1510:client id="{24DDB771-4DE4-1259-74F1-08F2C66FE82F}" v="1165" dt="2022-06-08T20:02:46.173"/>
    <p1510:client id="{46425110-DF39-6305-9A97-B90E2A87FF0B}" v="584" dt="2022-04-20T17:10:29.379"/>
    <p1510:client id="{698E2F4E-A4EC-3F6E-39A2-D9680331C4EE}" v="894" dt="2022-04-20T17:26:56.411"/>
    <p1510:client id="{6E44FEED-55DD-E0D4-F776-69FE1C0DD880}" v="1868" dt="2022-06-08T20:05:37.515"/>
    <p1510:client id="{8D0A6596-CB62-52F4-4CD4-C84CCEE28174}" v="1978" dt="2022-04-20T17:36:18.427"/>
    <p1510:client id="{9ABBAEB3-8C59-B592-3CCB-47D3BC177BAF}" v="37" dt="2022-05-23T16:52:19.877"/>
    <p1510:client id="{A75FBC3E-6459-6805-C12B-606CECEEAE79}" v="8" dt="2022-06-08T20:09:15.732"/>
    <p1510:client id="{C47FA633-3F74-B01C-F56D-12D8303C563F}" v="119" dt="2022-04-20T16:02:53.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6/8/2022</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15</a:t>
            </a:fld>
            <a:endParaRPr lang="en-US"/>
          </a:p>
        </p:txBody>
      </p:sp>
    </p:spTree>
    <p:extLst>
      <p:ext uri="{BB962C8B-B14F-4D97-AF65-F5344CB8AC3E}">
        <p14:creationId xmlns:p14="http://schemas.microsoft.com/office/powerpoint/2010/main" val="350424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16</a:t>
            </a:fld>
            <a:endParaRPr lang="en-US"/>
          </a:p>
        </p:txBody>
      </p:sp>
    </p:spTree>
    <p:extLst>
      <p:ext uri="{BB962C8B-B14F-4D97-AF65-F5344CB8AC3E}">
        <p14:creationId xmlns:p14="http://schemas.microsoft.com/office/powerpoint/2010/main" val="231419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17</a:t>
            </a:fld>
            <a:endParaRPr lang="en-US"/>
          </a:p>
        </p:txBody>
      </p:sp>
    </p:spTree>
    <p:extLst>
      <p:ext uri="{BB962C8B-B14F-4D97-AF65-F5344CB8AC3E}">
        <p14:creationId xmlns:p14="http://schemas.microsoft.com/office/powerpoint/2010/main" val="4145266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18</a:t>
            </a:fld>
            <a:endParaRPr lang="en-US"/>
          </a:p>
        </p:txBody>
      </p:sp>
    </p:spTree>
    <p:extLst>
      <p:ext uri="{BB962C8B-B14F-4D97-AF65-F5344CB8AC3E}">
        <p14:creationId xmlns:p14="http://schemas.microsoft.com/office/powerpoint/2010/main" val="398440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19</a:t>
            </a:fld>
            <a:endParaRPr lang="en-US"/>
          </a:p>
        </p:txBody>
      </p:sp>
    </p:spTree>
    <p:extLst>
      <p:ext uri="{BB962C8B-B14F-4D97-AF65-F5344CB8AC3E}">
        <p14:creationId xmlns:p14="http://schemas.microsoft.com/office/powerpoint/2010/main" val="4227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20</a:t>
            </a:fld>
            <a:endParaRPr lang="en-US"/>
          </a:p>
        </p:txBody>
      </p:sp>
    </p:spTree>
    <p:extLst>
      <p:ext uri="{BB962C8B-B14F-4D97-AF65-F5344CB8AC3E}">
        <p14:creationId xmlns:p14="http://schemas.microsoft.com/office/powerpoint/2010/main" val="1515259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noProof="0"/>
              <a:t>This is new material; should be presented in more detail</a:t>
            </a:r>
          </a:p>
        </p:txBody>
      </p:sp>
      <p:sp>
        <p:nvSpPr>
          <p:cNvPr id="4" name="Marcador de Posição do Número do Diapositivo 3"/>
          <p:cNvSpPr>
            <a:spLocks noGrp="1"/>
          </p:cNvSpPr>
          <p:nvPr>
            <p:ph type="sldNum" sz="quarter" idx="10"/>
          </p:nvPr>
        </p:nvSpPr>
        <p:spPr/>
        <p:txBody>
          <a:bodyPr/>
          <a:lstStyle/>
          <a:p>
            <a:fld id="{92FD617E-DE40-48B9-BAA5-A0AE271AA7B5}" type="slidenum">
              <a:rPr lang="en-US" smtClean="0"/>
              <a:t>21</a:t>
            </a:fld>
            <a:endParaRPr lang="en-US"/>
          </a:p>
        </p:txBody>
      </p:sp>
    </p:spTree>
    <p:extLst>
      <p:ext uri="{BB962C8B-B14F-4D97-AF65-F5344CB8AC3E}">
        <p14:creationId xmlns:p14="http://schemas.microsoft.com/office/powerpoint/2010/main" val="3318189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6/8/2022</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tiff"/><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5601533"/>
          </a:xfrm>
          <a:prstGeom prst="rect">
            <a:avLst/>
          </a:prstGeom>
          <a:solidFill>
            <a:schemeClr val="bg1"/>
          </a:solidFill>
        </p:spPr>
        <p:txBody>
          <a:bodyPr wrap="square" lIns="91440" tIns="45720" rIns="91440" bIns="45720" rtlCol="0" anchor="t">
            <a:spAutoFit/>
          </a:bodyPr>
          <a:lstStyle/>
          <a:p>
            <a:pPr>
              <a:spcAft>
                <a:spcPts val="1200"/>
              </a:spcAft>
            </a:pPr>
            <a:r>
              <a:rPr lang="en-US" sz="3600" b="1">
                <a:solidFill>
                  <a:srgbClr val="50B400"/>
                </a:solidFill>
                <a:latin typeface="+mj-lt"/>
              </a:rPr>
              <a:t>HCI - Assignment n.2</a:t>
            </a:r>
          </a:p>
          <a:p>
            <a:pPr>
              <a:spcAft>
                <a:spcPts val="1200"/>
              </a:spcAft>
            </a:pPr>
            <a:r>
              <a:rPr lang="en-US" sz="2800" b="1">
                <a:latin typeface="+mj-lt"/>
              </a:rPr>
              <a:t>Design and prototyping of an application using a human-centered approach </a:t>
            </a:r>
          </a:p>
          <a:p>
            <a:pPr>
              <a:spcAft>
                <a:spcPts val="1200"/>
              </a:spcAft>
            </a:pPr>
            <a:endParaRPr lang="en-US" sz="3200" b="1">
              <a:latin typeface="+mj-lt"/>
            </a:endParaRPr>
          </a:p>
          <a:p>
            <a:pPr>
              <a:spcAft>
                <a:spcPts val="1200"/>
              </a:spcAft>
            </a:pPr>
            <a:r>
              <a:rPr lang="en-US" sz="3200" b="1">
                <a:latin typeface="+mj-lt"/>
              </a:rPr>
              <a:t>Final presentation and demo</a:t>
            </a:r>
          </a:p>
          <a:p>
            <a:pPr>
              <a:spcAft>
                <a:spcPts val="1200"/>
              </a:spcAft>
            </a:pPr>
            <a:br>
              <a:rPr lang="en-US" sz="2800" b="1">
                <a:latin typeface="+mj-lt"/>
              </a:rPr>
            </a:br>
            <a:endParaRPr lang="en-US" sz="2800" b="1">
              <a:latin typeface="+mj-lt"/>
            </a:endParaRPr>
          </a:p>
          <a:p>
            <a:r>
              <a:rPr lang="en-US" sz="2400" b="1">
                <a:latin typeface="+mj-lt"/>
              </a:rPr>
              <a:t>Project Title:  </a:t>
            </a:r>
            <a:r>
              <a:rPr lang="en-US" sz="2400">
                <a:latin typeface="Calibri Light"/>
                <a:ea typeface="+mn-lt"/>
                <a:cs typeface="+mn-lt"/>
              </a:rPr>
              <a:t>Animal Adoption Association Webapp</a:t>
            </a:r>
          </a:p>
          <a:p>
            <a:r>
              <a:rPr lang="en-US" sz="2400" b="1">
                <a:latin typeface="+mj-lt"/>
              </a:rPr>
              <a:t>Group: </a:t>
            </a:r>
            <a:r>
              <a:rPr lang="en-US" sz="2400">
                <a:latin typeface="+mj-lt"/>
              </a:rPr>
              <a:t>João 98435, Tiago Bastos 97590, Diogo 98440</a:t>
            </a:r>
            <a:endParaRPr lang="en-US" sz="2400">
              <a:ea typeface="+mn-lt"/>
              <a:cs typeface="+mn-lt"/>
            </a:endParaRPr>
          </a:p>
          <a:p>
            <a:r>
              <a:rPr lang="en-US" sz="2400" b="1">
                <a:latin typeface="+mj-lt"/>
              </a:rPr>
              <a:t>Lab Class: </a:t>
            </a:r>
            <a:r>
              <a:rPr lang="en-US" sz="2400">
                <a:latin typeface="+mj-lt"/>
              </a:rPr>
              <a:t>P2</a:t>
            </a:r>
            <a:br>
              <a:rPr lang="en-US" sz="2400">
                <a:latin typeface="+mj-lt"/>
              </a:rPr>
            </a:br>
            <a:endParaRPr lang="en-US" sz="2400">
              <a:latin typeface="+mj-lt"/>
            </a:endParaRPr>
          </a:p>
          <a:p>
            <a:endParaRPr lang="en-US" sz="28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2020-2021</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524156" y="334799"/>
            <a:ext cx="3169861" cy="627005"/>
          </a:xfrm>
          <a:prstGeom prst="rect">
            <a:avLst/>
          </a:prstGeom>
        </p:spPr>
      </p:pic>
    </p:spTree>
    <p:extLst>
      <p:ext uri="{BB962C8B-B14F-4D97-AF65-F5344CB8AC3E}">
        <p14:creationId xmlns:p14="http://schemas.microsoft.com/office/powerpoint/2010/main" val="985537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10</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888787"/>
            <a:ext cx="10540684" cy="255454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 sz="2000">
                <a:latin typeface="Calibri Light"/>
                <a:cs typeface="Calibri Light"/>
              </a:rPr>
              <a:t>Mário comes home from work after he has received his salary. Being a person who likes to help institutions, he decides to donate some money for the animals.</a:t>
            </a:r>
            <a:endParaRPr lang="en-US" sz="2000">
              <a:latin typeface="Calibri Light"/>
              <a:cs typeface="Calibri Light"/>
            </a:endParaRPr>
          </a:p>
          <a:p>
            <a:endParaRPr lang="en" sz="2000">
              <a:latin typeface="+mj-lt"/>
              <a:cs typeface="Calibri Light"/>
            </a:endParaRPr>
          </a:p>
          <a:p>
            <a:r>
              <a:rPr lang="en" sz="2000">
                <a:latin typeface="+mj-lt"/>
                <a:cs typeface="Calibri Light"/>
              </a:rPr>
              <a:t>                -&gt;</a:t>
            </a:r>
            <a:r>
              <a:rPr lang="en" sz="2000">
                <a:latin typeface="Calibri Light"/>
                <a:cs typeface="Calibri Light"/>
              </a:rPr>
              <a:t>Without the platform, Mário doesn't know where to donate the money for the animals.</a:t>
            </a:r>
          </a:p>
          <a:p>
            <a:endParaRPr lang="en" sz="2000">
              <a:latin typeface="+mj-lt"/>
              <a:cs typeface="Calibri Light" panose="020F0302020204030204"/>
            </a:endParaRPr>
          </a:p>
          <a:p>
            <a:r>
              <a:rPr lang="en" sz="2000">
                <a:latin typeface="+mj-lt"/>
                <a:cs typeface="Calibri Light" panose="020F0302020204030204"/>
              </a:rPr>
              <a:t>                -&gt;</a:t>
            </a:r>
            <a:r>
              <a:rPr lang="en" sz="2000">
                <a:latin typeface="Calibri Light" panose="020F0302020204030204"/>
                <a:cs typeface="Calibri Light" panose="020F0302020204030204"/>
              </a:rPr>
              <a:t>This way, with a few clicks, </a:t>
            </a:r>
            <a:r>
              <a:rPr lang="en" sz="2000">
                <a:latin typeface="Calibri Light"/>
                <a:ea typeface="+mn-lt"/>
                <a:cs typeface="Calibri Light"/>
              </a:rPr>
              <a:t>Mário manages to donate some money to the institution, so the institution use the money for all the animals and its needs.</a:t>
            </a:r>
          </a:p>
          <a:p>
            <a:pPr marL="742950" lvl="1" indent="-285750">
              <a:buFont typeface="Wingdings" pitchFamily="2" charset="2"/>
              <a:buChar char="§"/>
            </a:pPr>
            <a:endParaRPr lang="en-US" sz="2000">
              <a:latin typeface="+mj-lt"/>
              <a:cs typeface="Calibri Light" panose="020F0302020204030204"/>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Scenario 3</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ea typeface="+mj-lt"/>
                <a:cs typeface="+mj-lt"/>
              </a:rPr>
              <a:t>3# </a:t>
            </a:r>
            <a:r>
              <a:rPr lang="en" sz="2800" b="0" kern="0">
                <a:solidFill>
                  <a:srgbClr val="50B400"/>
                </a:solidFill>
                <a:latin typeface="Consolas"/>
              </a:rPr>
              <a:t>Donate Money to Help the Animals</a:t>
            </a:r>
            <a:endParaRPr lang="en-US"/>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spTree>
    <p:extLst>
      <p:ext uri="{BB962C8B-B14F-4D97-AF65-F5344CB8AC3E}">
        <p14:creationId xmlns:p14="http://schemas.microsoft.com/office/powerpoint/2010/main" val="3877888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11</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32798" y="884137"/>
            <a:ext cx="11128057" cy="800219"/>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kern="0">
                <a:solidFill>
                  <a:srgbClr val="50B400"/>
                </a:solidFill>
              </a:rPr>
              <a:t>1# </a:t>
            </a:r>
            <a:r>
              <a:rPr lang="en" b="0" kern="0">
                <a:solidFill>
                  <a:srgbClr val="50B400"/>
                </a:solidFill>
                <a:latin typeface="Consolas"/>
              </a:rPr>
              <a:t>Ask for help for an abandoned animal found on the street</a:t>
            </a:r>
          </a:p>
          <a:p>
            <a:endParaRPr lang="en-US" sz="2800" kern="0">
              <a:solidFill>
                <a:srgbClr val="50B400"/>
              </a:solidFill>
            </a:endParaRP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pic>
        <p:nvPicPr>
          <p:cNvPr id="2" name="Picture 2" descr="Timeline&#10;&#10;Description automatically generated">
            <a:extLst>
              <a:ext uri="{FF2B5EF4-FFF2-40B4-BE49-F238E27FC236}">
                <a16:creationId xmlns:a16="http://schemas.microsoft.com/office/drawing/2014/main" id="{72179158-632B-DC1F-C73C-5873AF2820D8}"/>
              </a:ext>
            </a:extLst>
          </p:cNvPr>
          <p:cNvPicPr>
            <a:picLocks noChangeAspect="1"/>
          </p:cNvPicPr>
          <p:nvPr/>
        </p:nvPicPr>
        <p:blipFill>
          <a:blip r:embed="rId2"/>
          <a:stretch>
            <a:fillRect/>
          </a:stretch>
        </p:blipFill>
        <p:spPr>
          <a:xfrm>
            <a:off x="1465847" y="2140253"/>
            <a:ext cx="9260303" cy="2888308"/>
          </a:xfrm>
          <a:prstGeom prst="rect">
            <a:avLst/>
          </a:prstGeom>
        </p:spPr>
      </p:pic>
    </p:spTree>
    <p:extLst>
      <p:ext uri="{BB962C8B-B14F-4D97-AF65-F5344CB8AC3E}">
        <p14:creationId xmlns:p14="http://schemas.microsoft.com/office/powerpoint/2010/main" val="3465977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12</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32798" y="884137"/>
            <a:ext cx="11128057" cy="800219"/>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kern="0">
                <a:solidFill>
                  <a:srgbClr val="50B400"/>
                </a:solidFill>
              </a:rPr>
              <a:t>2# </a:t>
            </a:r>
            <a:r>
              <a:rPr lang="en" b="0" kern="0">
                <a:solidFill>
                  <a:srgbClr val="50B400"/>
                </a:solidFill>
                <a:latin typeface="Consolas"/>
              </a:rPr>
              <a:t>Find an animal to adopt</a:t>
            </a:r>
          </a:p>
          <a:p>
            <a:endParaRPr lang="en-US" sz="2800" kern="0">
              <a:solidFill>
                <a:srgbClr val="50B400"/>
              </a:solidFill>
            </a:endParaRP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pic>
        <p:nvPicPr>
          <p:cNvPr id="3" name="Picture 3" descr="Diagram&#10;&#10;Description automatically generated">
            <a:extLst>
              <a:ext uri="{FF2B5EF4-FFF2-40B4-BE49-F238E27FC236}">
                <a16:creationId xmlns:a16="http://schemas.microsoft.com/office/drawing/2014/main" id="{A72B8CAE-57E5-28B0-93E9-CD5EAAECE8E9}"/>
              </a:ext>
            </a:extLst>
          </p:cNvPr>
          <p:cNvPicPr>
            <a:picLocks noChangeAspect="1"/>
          </p:cNvPicPr>
          <p:nvPr/>
        </p:nvPicPr>
        <p:blipFill>
          <a:blip r:embed="rId2"/>
          <a:stretch>
            <a:fillRect/>
          </a:stretch>
        </p:blipFill>
        <p:spPr>
          <a:xfrm>
            <a:off x="613611" y="1876418"/>
            <a:ext cx="11536278" cy="4097767"/>
          </a:xfrm>
          <a:prstGeom prst="rect">
            <a:avLst/>
          </a:prstGeom>
        </p:spPr>
      </p:pic>
    </p:spTree>
    <p:extLst>
      <p:ext uri="{BB962C8B-B14F-4D97-AF65-F5344CB8AC3E}">
        <p14:creationId xmlns:p14="http://schemas.microsoft.com/office/powerpoint/2010/main" val="1417818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13</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Tasks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32798" y="884137"/>
            <a:ext cx="11128057" cy="800219"/>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kern="0">
                <a:solidFill>
                  <a:srgbClr val="50B400"/>
                </a:solidFill>
              </a:rPr>
              <a:t>3# </a:t>
            </a:r>
            <a:r>
              <a:rPr lang="en" b="0" kern="0">
                <a:solidFill>
                  <a:srgbClr val="50B400"/>
                </a:solidFill>
                <a:latin typeface="Consolas"/>
              </a:rPr>
              <a:t>Donate Money to Help the Animals</a:t>
            </a:r>
          </a:p>
          <a:p>
            <a:endParaRPr lang="en-US" sz="2800" kern="0">
              <a:solidFill>
                <a:srgbClr val="50B400"/>
              </a:solidFill>
            </a:endParaRP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pic>
        <p:nvPicPr>
          <p:cNvPr id="3" name="Picture 3" descr="A picture containing timeline&#10;&#10;Description automatically generated">
            <a:extLst>
              <a:ext uri="{FF2B5EF4-FFF2-40B4-BE49-F238E27FC236}">
                <a16:creationId xmlns:a16="http://schemas.microsoft.com/office/drawing/2014/main" id="{FF4B795F-E6FA-3B91-C188-B710F8EB80FF}"/>
              </a:ext>
            </a:extLst>
          </p:cNvPr>
          <p:cNvPicPr>
            <a:picLocks noChangeAspect="1"/>
          </p:cNvPicPr>
          <p:nvPr/>
        </p:nvPicPr>
        <p:blipFill>
          <a:blip r:embed="rId2"/>
          <a:stretch>
            <a:fillRect/>
          </a:stretch>
        </p:blipFill>
        <p:spPr>
          <a:xfrm>
            <a:off x="242637" y="1758444"/>
            <a:ext cx="11456068" cy="3170663"/>
          </a:xfrm>
          <a:prstGeom prst="rect">
            <a:avLst/>
          </a:prstGeom>
        </p:spPr>
      </p:pic>
    </p:spTree>
    <p:extLst>
      <p:ext uri="{BB962C8B-B14F-4D97-AF65-F5344CB8AC3E}">
        <p14:creationId xmlns:p14="http://schemas.microsoft.com/office/powerpoint/2010/main" val="199022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14</a:t>
            </a:r>
          </a:p>
        </p:txBody>
      </p:sp>
      <p:sp>
        <p:nvSpPr>
          <p:cNvPr id="8" name="TextBox 7">
            <a:extLst>
              <a:ext uri="{FF2B5EF4-FFF2-40B4-BE49-F238E27FC236}">
                <a16:creationId xmlns:a16="http://schemas.microsoft.com/office/drawing/2014/main" id="{98C6878B-5E93-F341-AC77-2423C100D7C5}"/>
              </a:ext>
            </a:extLst>
          </p:cNvPr>
          <p:cNvSpPr txBox="1"/>
          <p:nvPr/>
        </p:nvSpPr>
        <p:spPr>
          <a:xfrm>
            <a:off x="437732" y="1492921"/>
            <a:ext cx="8521384" cy="5632311"/>
          </a:xfrm>
          <a:prstGeom prst="rect">
            <a:avLst/>
          </a:prstGeom>
          <a:noFill/>
        </p:spPr>
        <p:txBody>
          <a:bodyPr wrap="square" lIns="91440" tIns="45720" rIns="91440" bIns="45720" rtlCol="0" anchor="t">
            <a:spAutoFit/>
          </a:bodyPr>
          <a:lstStyle/>
          <a:p>
            <a:endParaRPr lang="en-US" sz="2000">
              <a:latin typeface="+mj-lt"/>
              <a:cs typeface="Calibri Light"/>
            </a:endParaRPr>
          </a:p>
          <a:p>
            <a:pPr marL="742950" lvl="1" indent="-285750">
              <a:buFont typeface="Wingdings" pitchFamily="2" charset="2"/>
              <a:buChar char="§"/>
            </a:pPr>
            <a:r>
              <a:rPr lang="en-US" sz="2000">
                <a:solidFill>
                  <a:srgbClr val="50B400"/>
                </a:solidFill>
                <a:effectLst/>
                <a:latin typeface="+mj-lt"/>
              </a:rPr>
              <a:t>Non-functional requirements</a:t>
            </a:r>
            <a:r>
              <a:rPr lang="en-US" sz="2000">
                <a:solidFill>
                  <a:srgbClr val="50B400"/>
                </a:solidFill>
                <a:latin typeface="+mj-lt"/>
              </a:rPr>
              <a:t> </a:t>
            </a:r>
            <a:endParaRPr lang="en-US" sz="2000">
              <a:solidFill>
                <a:srgbClr val="000000"/>
              </a:solidFill>
              <a:latin typeface="+mj-lt"/>
            </a:endParaRPr>
          </a:p>
          <a:p>
            <a:pPr marL="1200150" lvl="2" indent="-285750">
              <a:buFont typeface="Wingdings" pitchFamily="2" charset="2"/>
              <a:buChar char="§"/>
            </a:pPr>
            <a:r>
              <a:rPr lang="en-US" sz="2000">
                <a:latin typeface="+mj-lt"/>
              </a:rPr>
              <a:t>Design must be simple, intuitive and easy learning</a:t>
            </a:r>
            <a:endParaRPr lang="en-US" sz="2000">
              <a:latin typeface="+mj-lt"/>
              <a:cs typeface="Calibri Light"/>
            </a:endParaRPr>
          </a:p>
          <a:p>
            <a:pPr marL="1200150" lvl="2" indent="-285750">
              <a:buFont typeface="Wingdings" pitchFamily="2" charset="2"/>
              <a:buChar char="§"/>
            </a:pPr>
            <a:r>
              <a:rPr lang="en-US" sz="2000">
                <a:solidFill>
                  <a:srgbClr val="000000"/>
                </a:solidFill>
                <a:latin typeface="+mj-lt"/>
                <a:cs typeface="Calibri Light"/>
              </a:rPr>
              <a:t>Appealing Interface</a:t>
            </a:r>
          </a:p>
          <a:p>
            <a:pPr marL="1200150" lvl="2" indent="-285750">
              <a:buFont typeface="Wingdings" pitchFamily="2" charset="2"/>
              <a:buChar char="§"/>
            </a:pPr>
            <a:r>
              <a:rPr lang="en-US" sz="2000">
                <a:solidFill>
                  <a:srgbClr val="000000"/>
                </a:solidFill>
                <a:latin typeface="+mj-lt"/>
                <a:cs typeface="Calibri Light"/>
              </a:rPr>
              <a:t>Easy access</a:t>
            </a:r>
          </a:p>
          <a:p>
            <a:pPr marL="1200150" lvl="2" indent="-285750">
              <a:buFont typeface="Wingdings" pitchFamily="2" charset="2"/>
              <a:buChar char="§"/>
            </a:pPr>
            <a:r>
              <a:rPr lang="en-US" sz="2000">
                <a:solidFill>
                  <a:srgbClr val="000000"/>
                </a:solidFill>
                <a:latin typeface="+mj-lt"/>
                <a:cs typeface="Calibri Light"/>
              </a:rPr>
              <a:t>Application must be persistent</a:t>
            </a:r>
          </a:p>
          <a:p>
            <a:pPr marL="1200150" lvl="2" indent="-285750">
              <a:buFont typeface="Wingdings" pitchFamily="2" charset="2"/>
              <a:buChar char="§"/>
            </a:pPr>
            <a:endParaRPr lang="en-US" sz="2000">
              <a:solidFill>
                <a:srgbClr val="000000"/>
              </a:solidFill>
              <a:latin typeface="+mj-lt"/>
              <a:cs typeface="Calibri Light"/>
            </a:endParaRPr>
          </a:p>
          <a:p>
            <a:pPr lvl="3"/>
            <a:endParaRPr lang="en-US" sz="2000">
              <a:solidFill>
                <a:srgbClr val="000000"/>
              </a:solidFill>
              <a:latin typeface="+mj-lt"/>
              <a:cs typeface="Calibri Light"/>
            </a:endParaRPr>
          </a:p>
          <a:p>
            <a:pPr marL="742950" lvl="1" indent="-285750">
              <a:buFont typeface="Wingdings" pitchFamily="2" charset="2"/>
              <a:buChar char="§"/>
            </a:pPr>
            <a:r>
              <a:rPr lang="en-US" sz="2000">
                <a:solidFill>
                  <a:srgbClr val="50B400"/>
                </a:solidFill>
                <a:latin typeface="+mj-lt"/>
              </a:rPr>
              <a:t>Functional</a:t>
            </a:r>
            <a:r>
              <a:rPr lang="en-US" sz="2000">
                <a:solidFill>
                  <a:srgbClr val="50B400"/>
                </a:solidFill>
                <a:effectLst/>
                <a:latin typeface="+mj-lt"/>
              </a:rPr>
              <a:t> Requirements </a:t>
            </a:r>
            <a:r>
              <a:rPr lang="en-US" sz="2000">
                <a:effectLst/>
                <a:latin typeface="+mj-lt"/>
              </a:rPr>
              <a:t>-</a:t>
            </a:r>
            <a:r>
              <a:rPr lang="en-US" sz="2000">
                <a:latin typeface="+mj-lt"/>
              </a:rPr>
              <a:t>  </a:t>
            </a:r>
            <a:endParaRPr lang="en-US" sz="2000">
              <a:latin typeface="+mj-lt"/>
              <a:cs typeface="Calibri Light"/>
            </a:endParaRPr>
          </a:p>
          <a:p>
            <a:pPr marL="1200150" lvl="2" indent="-285750">
              <a:buFont typeface="Wingdings" pitchFamily="2" charset="2"/>
              <a:buChar char="§"/>
            </a:pPr>
            <a:r>
              <a:rPr lang="en-US" sz="2000">
                <a:latin typeface="+mj-lt"/>
              </a:rPr>
              <a:t>Any user should be able to search for any animal to adopt and watch all the animal </a:t>
            </a:r>
            <a:r>
              <a:rPr lang="en-US" sz="2000" err="1">
                <a:latin typeface="+mj-lt"/>
              </a:rPr>
              <a:t>caracteristics</a:t>
            </a:r>
            <a:endParaRPr lang="en-US" sz="2000" err="1">
              <a:effectLst/>
              <a:ea typeface="+mn-lt"/>
              <a:cs typeface="+mn-lt"/>
            </a:endParaRPr>
          </a:p>
          <a:p>
            <a:pPr marL="1200150" lvl="2" indent="-285750">
              <a:buFont typeface="Wingdings" pitchFamily="2" charset="2"/>
              <a:buChar char="§"/>
            </a:pPr>
            <a:r>
              <a:rPr lang="en-US" sz="2000">
                <a:latin typeface="+mj-lt"/>
                <a:cs typeface="Calibri Light"/>
              </a:rPr>
              <a:t>Users should be able to help the animal adoption association by donating money</a:t>
            </a:r>
            <a:endParaRPr lang="en-US" sz="2000">
              <a:effectLst/>
              <a:latin typeface="+mj-lt"/>
              <a:cs typeface="Calibri Light"/>
            </a:endParaRPr>
          </a:p>
          <a:p>
            <a:pPr marL="1200150" lvl="2" indent="-285750">
              <a:buFont typeface="Wingdings" pitchFamily="2" charset="2"/>
              <a:buChar char="§"/>
            </a:pPr>
            <a:r>
              <a:rPr lang="en-US" sz="2000">
                <a:latin typeface="+mj-lt"/>
                <a:cs typeface="Calibri Light" panose="020F0302020204030204"/>
              </a:rPr>
              <a:t>Should be possible to deliver an abandoned animal or ask for help.</a:t>
            </a:r>
          </a:p>
          <a:p>
            <a:pPr marL="742950" lvl="1" indent="-285750">
              <a:buFont typeface="Wingdings" pitchFamily="2" charset="2"/>
              <a:buChar char="§"/>
            </a:pPr>
            <a:endParaRPr lang="en-US" sz="2000">
              <a:latin typeface="+mj-lt"/>
              <a:cs typeface="Calibri Light" panose="020F0302020204030204"/>
            </a:endParaRPr>
          </a:p>
          <a:p>
            <a:pPr marL="742950" lvl="1" indent="-285750">
              <a:buFont typeface="Wingdings" pitchFamily="2" charset="2"/>
              <a:buChar char="§"/>
            </a:pPr>
            <a:endParaRPr lang="en-US" sz="2000">
              <a:latin typeface="+mj-lt"/>
              <a:cs typeface="Calibri Light" panose="020F0302020204030204"/>
            </a:endParaRPr>
          </a:p>
          <a:p>
            <a:pPr marL="285750" indent="-285750">
              <a:buFont typeface="Arial" panose="020B0604020202020204" pitchFamily="34" charset="0"/>
              <a:buChar char="•"/>
            </a:pPr>
            <a:endParaRPr lang="en-US" sz="2000">
              <a:latin typeface="+mj-lt"/>
              <a:cs typeface="Calibri Light" panose="020F0302020204030204"/>
            </a:endParaRPr>
          </a:p>
          <a:p>
            <a:pPr marL="742950" lvl="1" indent="-285750">
              <a:buFont typeface="Wingdings" pitchFamily="2" charset="2"/>
              <a:buChar char="§"/>
            </a:pPr>
            <a:endParaRPr lang="en-US" sz="2000">
              <a:latin typeface="+mj-lt"/>
              <a:cs typeface="Calibri Light" panose="020F0302020204030204"/>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pic>
        <p:nvPicPr>
          <p:cNvPr id="2" name="Picture 1">
            <a:extLst>
              <a:ext uri="{FF2B5EF4-FFF2-40B4-BE49-F238E27FC236}">
                <a16:creationId xmlns:a16="http://schemas.microsoft.com/office/drawing/2014/main" id="{8FEE50DD-70CF-EF4A-9EEF-504AE5F99987}"/>
              </a:ext>
            </a:extLst>
          </p:cNvPr>
          <p:cNvPicPr>
            <a:picLocks noChangeAspect="1"/>
          </p:cNvPicPr>
          <p:nvPr/>
        </p:nvPicPr>
        <p:blipFill rotWithShape="1">
          <a:blip r:embed="rId2"/>
          <a:srcRect l="24235" r="21898"/>
          <a:stretch/>
        </p:blipFill>
        <p:spPr>
          <a:xfrm>
            <a:off x="9372604" y="1212429"/>
            <a:ext cx="2507932" cy="3216685"/>
          </a:xfrm>
          <a:prstGeom prst="rect">
            <a:avLst/>
          </a:prstGeom>
        </p:spPr>
      </p:pic>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12746"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ea typeface="+mj-lt"/>
                <a:cs typeface="+mj-lt"/>
              </a:rPr>
              <a:t>Animal Adoption Association Webapp</a:t>
            </a:r>
            <a:endParaRPr lang="en-US">
              <a:solidFill>
                <a:srgbClr val="50B400"/>
              </a:solidFill>
              <a:cs typeface="Calibri Light"/>
            </a:endParaRPr>
          </a:p>
          <a:p>
            <a:endParaRPr lang="en-US" sz="2800" kern="0">
              <a:solidFill>
                <a:srgbClr val="50B400"/>
              </a:solidFill>
            </a:endParaRPr>
          </a:p>
        </p:txBody>
      </p:sp>
    </p:spTree>
    <p:extLst>
      <p:ext uri="{BB962C8B-B14F-4D97-AF65-F5344CB8AC3E}">
        <p14:creationId xmlns:p14="http://schemas.microsoft.com/office/powerpoint/2010/main" val="137432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492921"/>
            <a:ext cx="5848822" cy="132343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latin typeface="+mj-lt"/>
              </a:rPr>
              <a:t>The low fidelity prototype was developed in paper! </a:t>
            </a:r>
            <a:endParaRPr lang="pt-PT" sz="2000">
              <a:latin typeface="+mj-lt"/>
              <a:cs typeface="Calibri Light"/>
            </a:endParaRPr>
          </a:p>
          <a:p>
            <a:pPr marL="285750" indent="-285750">
              <a:buFont typeface="Arial" panose="020B0604020202020204" pitchFamily="34" charset="0"/>
              <a:buChar char="•"/>
            </a:pPr>
            <a:endParaRPr lang="en-US" sz="2000">
              <a:latin typeface="+mj-lt"/>
            </a:endParaRPr>
          </a:p>
          <a:p>
            <a:pPr marL="285750" indent="-285750">
              <a:buFont typeface="Arial" panose="020B0604020202020204" pitchFamily="34" charset="0"/>
              <a:buChar char="•"/>
            </a:pPr>
            <a:endParaRPr lang="en-US" sz="2000">
              <a:latin typeface="+mj-lt"/>
              <a:cs typeface="Calibri Light"/>
            </a:endParaRPr>
          </a:p>
          <a:p>
            <a:pPr marL="742950" lvl="1" indent="-285750">
              <a:buFont typeface="Wingdings" pitchFamily="2" charset="2"/>
              <a:buChar char="§"/>
            </a:pPr>
            <a:endParaRPr lang="en-US" sz="2000">
              <a:latin typeface="+mj-lt"/>
              <a:cs typeface="Calibri Ligh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Low Fidelity Prototype (LFP)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ea typeface="+mj-lt"/>
                <a:cs typeface="+mj-lt"/>
              </a:rPr>
              <a:t>Animal Adoption Association Webapp</a:t>
            </a:r>
            <a:endParaRPr lang="en-US"/>
          </a:p>
          <a:p>
            <a:endParaRPr lang="en-US" sz="2800" kern="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 name="Picture 2">
            <a:extLst>
              <a:ext uri="{FF2B5EF4-FFF2-40B4-BE49-F238E27FC236}">
                <a16:creationId xmlns:a16="http://schemas.microsoft.com/office/drawing/2014/main" id="{2562EF3D-0E44-70C2-5A90-D00917BE2CA6}"/>
              </a:ext>
            </a:extLst>
          </p:cNvPr>
          <p:cNvPicPr>
            <a:picLocks noChangeAspect="1"/>
          </p:cNvPicPr>
          <p:nvPr/>
        </p:nvPicPr>
        <p:blipFill>
          <a:blip r:embed="rId3"/>
          <a:stretch>
            <a:fillRect/>
          </a:stretch>
        </p:blipFill>
        <p:spPr>
          <a:xfrm>
            <a:off x="804582" y="2079811"/>
            <a:ext cx="4946276" cy="3718111"/>
          </a:xfrm>
          <a:prstGeom prst="rect">
            <a:avLst/>
          </a:prstGeom>
        </p:spPr>
      </p:pic>
      <p:pic>
        <p:nvPicPr>
          <p:cNvPr id="3" name="Picture 3" descr="A picture containing graphical user interface&#10;&#10;Description automatically generated">
            <a:extLst>
              <a:ext uri="{FF2B5EF4-FFF2-40B4-BE49-F238E27FC236}">
                <a16:creationId xmlns:a16="http://schemas.microsoft.com/office/drawing/2014/main" id="{9C35BB93-D7D3-D6F8-08BC-85F072F5B1A5}"/>
              </a:ext>
            </a:extLst>
          </p:cNvPr>
          <p:cNvPicPr>
            <a:picLocks noChangeAspect="1"/>
          </p:cNvPicPr>
          <p:nvPr/>
        </p:nvPicPr>
        <p:blipFill>
          <a:blip r:embed="rId4"/>
          <a:stretch>
            <a:fillRect/>
          </a:stretch>
        </p:blipFill>
        <p:spPr>
          <a:xfrm>
            <a:off x="5907505" y="2284464"/>
            <a:ext cx="6232357" cy="2960834"/>
          </a:xfrm>
          <a:prstGeom prst="rect">
            <a:avLst/>
          </a:prstGeom>
        </p:spPr>
      </p:pic>
    </p:spTree>
    <p:extLst>
      <p:ext uri="{BB962C8B-B14F-4D97-AF65-F5344CB8AC3E}">
        <p14:creationId xmlns:p14="http://schemas.microsoft.com/office/powerpoint/2010/main" val="160603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Low Fidelity Prototype (LFP)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ea typeface="+mj-lt"/>
                <a:cs typeface="+mj-lt"/>
              </a:rPr>
              <a:t>Animal Adoption Association Webapp</a:t>
            </a:r>
            <a:endParaRPr lang="en-US"/>
          </a:p>
          <a:p>
            <a:endParaRPr lang="en-US" sz="2800" kern="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4" name="Picture 4" descr="Text, letter&#10;&#10;Description automatically generated">
            <a:extLst>
              <a:ext uri="{FF2B5EF4-FFF2-40B4-BE49-F238E27FC236}">
                <a16:creationId xmlns:a16="http://schemas.microsoft.com/office/drawing/2014/main" id="{03CDB7B4-B38E-390C-D604-7C886CC51265}"/>
              </a:ext>
            </a:extLst>
          </p:cNvPr>
          <p:cNvPicPr>
            <a:picLocks noChangeAspect="1"/>
          </p:cNvPicPr>
          <p:nvPr/>
        </p:nvPicPr>
        <p:blipFill>
          <a:blip r:embed="rId3"/>
          <a:stretch>
            <a:fillRect/>
          </a:stretch>
        </p:blipFill>
        <p:spPr>
          <a:xfrm>
            <a:off x="747963" y="1896979"/>
            <a:ext cx="5051257" cy="3785936"/>
          </a:xfrm>
          <a:prstGeom prst="rect">
            <a:avLst/>
          </a:prstGeom>
        </p:spPr>
      </p:pic>
      <p:pic>
        <p:nvPicPr>
          <p:cNvPr id="5" name="Picture 6" descr="A picture containing text, fruit&#10;&#10;Description automatically generated">
            <a:extLst>
              <a:ext uri="{FF2B5EF4-FFF2-40B4-BE49-F238E27FC236}">
                <a16:creationId xmlns:a16="http://schemas.microsoft.com/office/drawing/2014/main" id="{7012A436-44CE-8C79-DF87-7EC201C8C940}"/>
              </a:ext>
            </a:extLst>
          </p:cNvPr>
          <p:cNvPicPr>
            <a:picLocks noChangeAspect="1"/>
          </p:cNvPicPr>
          <p:nvPr/>
        </p:nvPicPr>
        <p:blipFill>
          <a:blip r:embed="rId4"/>
          <a:stretch>
            <a:fillRect/>
          </a:stretch>
        </p:blipFill>
        <p:spPr>
          <a:xfrm>
            <a:off x="5947611" y="2304551"/>
            <a:ext cx="6102015" cy="2900608"/>
          </a:xfrm>
          <a:prstGeom prst="rect">
            <a:avLst/>
          </a:prstGeom>
        </p:spPr>
      </p:pic>
    </p:spTree>
    <p:extLst>
      <p:ext uri="{BB962C8B-B14F-4D97-AF65-F5344CB8AC3E}">
        <p14:creationId xmlns:p14="http://schemas.microsoft.com/office/powerpoint/2010/main" val="1661581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Low Fidelity Prototype (LFP)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ea typeface="+mj-lt"/>
                <a:cs typeface="+mj-lt"/>
              </a:rPr>
              <a:t>Animal Adoption Association Webapp</a:t>
            </a:r>
            <a:endParaRPr lang="en-US"/>
          </a:p>
          <a:p>
            <a:endParaRPr lang="en-US" sz="2800" kern="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 name="Picture 2">
            <a:extLst>
              <a:ext uri="{FF2B5EF4-FFF2-40B4-BE49-F238E27FC236}">
                <a16:creationId xmlns:a16="http://schemas.microsoft.com/office/drawing/2014/main" id="{FC41B7E8-92A7-D928-A11E-0782F9F3AAAB}"/>
              </a:ext>
            </a:extLst>
          </p:cNvPr>
          <p:cNvPicPr>
            <a:picLocks noChangeAspect="1"/>
          </p:cNvPicPr>
          <p:nvPr/>
        </p:nvPicPr>
        <p:blipFill>
          <a:blip r:embed="rId3"/>
          <a:stretch>
            <a:fillRect/>
          </a:stretch>
        </p:blipFill>
        <p:spPr>
          <a:xfrm>
            <a:off x="389965" y="1711197"/>
            <a:ext cx="5439334" cy="4076699"/>
          </a:xfrm>
          <a:prstGeom prst="rect">
            <a:avLst/>
          </a:prstGeom>
        </p:spPr>
      </p:pic>
      <p:pic>
        <p:nvPicPr>
          <p:cNvPr id="3" name="Picture 3" descr="Graphical user interface&#10;&#10;Description automatically generated">
            <a:extLst>
              <a:ext uri="{FF2B5EF4-FFF2-40B4-BE49-F238E27FC236}">
                <a16:creationId xmlns:a16="http://schemas.microsoft.com/office/drawing/2014/main" id="{4B61B1A6-F401-9E3D-597C-59AF2CDB41AE}"/>
              </a:ext>
            </a:extLst>
          </p:cNvPr>
          <p:cNvPicPr>
            <a:picLocks noChangeAspect="1"/>
          </p:cNvPicPr>
          <p:nvPr/>
        </p:nvPicPr>
        <p:blipFill>
          <a:blip r:embed="rId4"/>
          <a:stretch>
            <a:fillRect/>
          </a:stretch>
        </p:blipFill>
        <p:spPr>
          <a:xfrm>
            <a:off x="5897479" y="2124801"/>
            <a:ext cx="6282489" cy="2979369"/>
          </a:xfrm>
          <a:prstGeom prst="rect">
            <a:avLst/>
          </a:prstGeom>
        </p:spPr>
      </p:pic>
    </p:spTree>
    <p:extLst>
      <p:ext uri="{BB962C8B-B14F-4D97-AF65-F5344CB8AC3E}">
        <p14:creationId xmlns:p14="http://schemas.microsoft.com/office/powerpoint/2010/main" val="3868222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rPr>
              <a:t>18</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Low Fidelity Prototype (LFP)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ea typeface="+mj-lt"/>
                <a:cs typeface="+mj-lt"/>
              </a:rPr>
              <a:t>Animal Adoption Association Webapp</a:t>
            </a:r>
            <a:endParaRPr lang="en-US"/>
          </a:p>
          <a:p>
            <a:endParaRPr lang="en-US" sz="2800" kern="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 name="Picture 2" descr="Diagram, schematic&#10;&#10;Description automatically generated">
            <a:extLst>
              <a:ext uri="{FF2B5EF4-FFF2-40B4-BE49-F238E27FC236}">
                <a16:creationId xmlns:a16="http://schemas.microsoft.com/office/drawing/2014/main" id="{8DD1793E-6F15-30F1-07A2-676EA5EA812A}"/>
              </a:ext>
            </a:extLst>
          </p:cNvPr>
          <p:cNvPicPr>
            <a:picLocks noChangeAspect="1"/>
          </p:cNvPicPr>
          <p:nvPr/>
        </p:nvPicPr>
        <p:blipFill>
          <a:blip r:embed="rId3"/>
          <a:stretch>
            <a:fillRect/>
          </a:stretch>
        </p:blipFill>
        <p:spPr>
          <a:xfrm>
            <a:off x="286753" y="1716505"/>
            <a:ext cx="5271836" cy="3946357"/>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8C76959F-C3A2-1F64-C682-68BD0D7F0915}"/>
              </a:ext>
            </a:extLst>
          </p:cNvPr>
          <p:cNvPicPr>
            <a:picLocks noChangeAspect="1"/>
          </p:cNvPicPr>
          <p:nvPr/>
        </p:nvPicPr>
        <p:blipFill>
          <a:blip r:embed="rId4"/>
          <a:stretch>
            <a:fillRect/>
          </a:stretch>
        </p:blipFill>
        <p:spPr>
          <a:xfrm>
            <a:off x="5656847" y="1942546"/>
            <a:ext cx="6452937" cy="3303774"/>
          </a:xfrm>
          <a:prstGeom prst="rect">
            <a:avLst/>
          </a:prstGeom>
        </p:spPr>
      </p:pic>
    </p:spTree>
    <p:extLst>
      <p:ext uri="{BB962C8B-B14F-4D97-AF65-F5344CB8AC3E}">
        <p14:creationId xmlns:p14="http://schemas.microsoft.com/office/powerpoint/2010/main" val="4043233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19</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Low Fidelity Prototype (LFP)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ea typeface="+mj-lt"/>
                <a:cs typeface="+mj-lt"/>
              </a:rPr>
              <a:t>Animal Adoption Association Webapp</a:t>
            </a:r>
            <a:endParaRPr lang="en-US"/>
          </a:p>
          <a:p>
            <a:endParaRPr lang="en-US" sz="2800" kern="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4" name="Picture 4">
            <a:extLst>
              <a:ext uri="{FF2B5EF4-FFF2-40B4-BE49-F238E27FC236}">
                <a16:creationId xmlns:a16="http://schemas.microsoft.com/office/drawing/2014/main" id="{7D7C46C8-5D5E-B1EE-D1E5-B4A09C1E1BF4}"/>
              </a:ext>
            </a:extLst>
          </p:cNvPr>
          <p:cNvPicPr>
            <a:picLocks noChangeAspect="1"/>
          </p:cNvPicPr>
          <p:nvPr/>
        </p:nvPicPr>
        <p:blipFill>
          <a:blip r:embed="rId3"/>
          <a:stretch>
            <a:fillRect/>
          </a:stretch>
        </p:blipFill>
        <p:spPr>
          <a:xfrm>
            <a:off x="387016" y="1796716"/>
            <a:ext cx="5051257" cy="3785936"/>
          </a:xfrm>
          <a:prstGeom prst="rect">
            <a:avLst/>
          </a:prstGeom>
        </p:spPr>
      </p:pic>
      <p:pic>
        <p:nvPicPr>
          <p:cNvPr id="5" name="Picture 6" descr="Graphical user interface, text, application&#10;&#10;Description automatically generated">
            <a:extLst>
              <a:ext uri="{FF2B5EF4-FFF2-40B4-BE49-F238E27FC236}">
                <a16:creationId xmlns:a16="http://schemas.microsoft.com/office/drawing/2014/main" id="{4DAF27F9-B24D-2175-9874-E17A739ADB76}"/>
              </a:ext>
            </a:extLst>
          </p:cNvPr>
          <p:cNvPicPr>
            <a:picLocks noChangeAspect="1"/>
          </p:cNvPicPr>
          <p:nvPr/>
        </p:nvPicPr>
        <p:blipFill>
          <a:blip r:embed="rId4"/>
          <a:stretch>
            <a:fillRect/>
          </a:stretch>
        </p:blipFill>
        <p:spPr>
          <a:xfrm>
            <a:off x="5576637" y="2058540"/>
            <a:ext cx="6553200" cy="3252262"/>
          </a:xfrm>
          <a:prstGeom prst="rect">
            <a:avLst/>
          </a:prstGeom>
        </p:spPr>
      </p:pic>
    </p:spTree>
    <p:extLst>
      <p:ext uri="{BB962C8B-B14F-4D97-AF65-F5344CB8AC3E}">
        <p14:creationId xmlns:p14="http://schemas.microsoft.com/office/powerpoint/2010/main" val="3608080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2195339"/>
            <a:ext cx="9421251" cy="190821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 sz="2000">
                <a:latin typeface="Calibri Light"/>
                <a:cs typeface="Calibri Light"/>
              </a:rPr>
              <a:t>We chose this theme because nowadays the abandonment of animals is increasingly common and to combat this theme we decided to create a web interface whose main objective is the adoption and help of animals.</a:t>
            </a:r>
            <a:endParaRPr lang="en-US" sz="2000">
              <a:latin typeface="Calibri Light"/>
              <a:cs typeface="Calibri Light"/>
            </a:endParaRPr>
          </a:p>
          <a:p>
            <a:pPr marL="285750" indent="-285750">
              <a:buFont typeface="Arial" panose="020B0604020202020204" pitchFamily="34" charset="0"/>
              <a:buChar char="•"/>
            </a:pPr>
            <a:endParaRPr lang="pt-PT" sz="2000">
              <a:latin typeface="+mj-lt"/>
            </a:endParaRPr>
          </a:p>
          <a:p>
            <a:pPr marL="285750" indent="-285750">
              <a:buFont typeface="Arial" panose="020B0604020202020204" pitchFamily="34" charset="0"/>
              <a:buChar char="•"/>
            </a:pPr>
            <a:r>
              <a:rPr lang="en-US" sz="2000">
                <a:latin typeface="Calibri Light"/>
                <a:cs typeface="Calibri"/>
              </a:rPr>
              <a:t>It has no relation to any project from other disciplines</a:t>
            </a:r>
            <a:endParaRPr lang="en-US">
              <a:latin typeface="Calibri Light"/>
              <a:ea typeface="+mn-lt"/>
              <a:cs typeface="+mn-lt"/>
            </a:endParaRPr>
          </a:p>
          <a:p>
            <a:endParaRPr lang="en-US">
              <a:cs typeface="Calibri"/>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Calibri"/>
                <a:cs typeface="Calibri"/>
              </a:rPr>
              <a:t>HCI 2021-2022</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rPr>
              <a:t>Animal Adoption Association Webapp</a:t>
            </a:r>
            <a:endParaRPr lang="en-US"/>
          </a:p>
          <a:p>
            <a:endParaRPr lang="en-US" sz="2800" kern="0">
              <a:solidFill>
                <a:srgbClr val="50B400"/>
              </a:solidFill>
            </a:endParaRPr>
          </a:p>
        </p:txBody>
      </p:sp>
    </p:spTree>
    <p:extLst>
      <p:ext uri="{BB962C8B-B14F-4D97-AF65-F5344CB8AC3E}">
        <p14:creationId xmlns:p14="http://schemas.microsoft.com/office/powerpoint/2010/main" val="2016089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Low Fidelity Prototype (LFP)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ea typeface="+mj-lt"/>
                <a:cs typeface="+mj-lt"/>
              </a:rPr>
              <a:t>Animal Adoption Association Webapp</a:t>
            </a:r>
            <a:endParaRPr lang="en-US"/>
          </a:p>
          <a:p>
            <a:endParaRPr lang="en-US" sz="2800" kern="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 name="Picture 2">
            <a:extLst>
              <a:ext uri="{FF2B5EF4-FFF2-40B4-BE49-F238E27FC236}">
                <a16:creationId xmlns:a16="http://schemas.microsoft.com/office/drawing/2014/main" id="{002A8843-0874-30C1-B0EA-986520BCF927}"/>
              </a:ext>
            </a:extLst>
          </p:cNvPr>
          <p:cNvPicPr>
            <a:picLocks noChangeAspect="1"/>
          </p:cNvPicPr>
          <p:nvPr/>
        </p:nvPicPr>
        <p:blipFill>
          <a:blip r:embed="rId3"/>
          <a:stretch>
            <a:fillRect/>
          </a:stretch>
        </p:blipFill>
        <p:spPr>
          <a:xfrm>
            <a:off x="171450" y="1922045"/>
            <a:ext cx="4499809" cy="3635541"/>
          </a:xfrm>
          <a:prstGeom prst="rect">
            <a:avLst/>
          </a:prstGeom>
        </p:spPr>
      </p:pic>
      <p:pic>
        <p:nvPicPr>
          <p:cNvPr id="3" name="Picture 6" descr="Graphical user interface, text&#10;&#10;Description automatically generated">
            <a:extLst>
              <a:ext uri="{FF2B5EF4-FFF2-40B4-BE49-F238E27FC236}">
                <a16:creationId xmlns:a16="http://schemas.microsoft.com/office/drawing/2014/main" id="{03FA2F91-672C-BEC3-D56C-6D7E7E6BE66E}"/>
              </a:ext>
            </a:extLst>
          </p:cNvPr>
          <p:cNvPicPr>
            <a:picLocks noChangeAspect="1"/>
          </p:cNvPicPr>
          <p:nvPr/>
        </p:nvPicPr>
        <p:blipFill>
          <a:blip r:embed="rId4"/>
          <a:stretch>
            <a:fillRect/>
          </a:stretch>
        </p:blipFill>
        <p:spPr>
          <a:xfrm>
            <a:off x="4744453" y="1500188"/>
            <a:ext cx="3605462" cy="2062914"/>
          </a:xfrm>
          <a:prstGeom prst="rect">
            <a:avLst/>
          </a:prstGeom>
        </p:spPr>
      </p:pic>
      <p:pic>
        <p:nvPicPr>
          <p:cNvPr id="7" name="Picture 7" descr="Graphical user interface, text, application, chat or text message&#10;&#10;Description automatically generated">
            <a:extLst>
              <a:ext uri="{FF2B5EF4-FFF2-40B4-BE49-F238E27FC236}">
                <a16:creationId xmlns:a16="http://schemas.microsoft.com/office/drawing/2014/main" id="{A4A54EDF-1718-8B7B-DA36-F6D6F4376945}"/>
              </a:ext>
            </a:extLst>
          </p:cNvPr>
          <p:cNvPicPr>
            <a:picLocks noChangeAspect="1"/>
          </p:cNvPicPr>
          <p:nvPr/>
        </p:nvPicPr>
        <p:blipFill>
          <a:blip r:embed="rId5"/>
          <a:stretch>
            <a:fillRect/>
          </a:stretch>
        </p:blipFill>
        <p:spPr>
          <a:xfrm>
            <a:off x="8158619" y="1564442"/>
            <a:ext cx="3936332" cy="1922594"/>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A477287E-ED6F-C804-5800-55184F2A0FC7}"/>
              </a:ext>
            </a:extLst>
          </p:cNvPr>
          <p:cNvPicPr>
            <a:picLocks noChangeAspect="1"/>
          </p:cNvPicPr>
          <p:nvPr/>
        </p:nvPicPr>
        <p:blipFill>
          <a:blip r:embed="rId6"/>
          <a:stretch>
            <a:fillRect/>
          </a:stretch>
        </p:blipFill>
        <p:spPr>
          <a:xfrm>
            <a:off x="4674268" y="3736732"/>
            <a:ext cx="3545305" cy="2021456"/>
          </a:xfrm>
          <a:prstGeom prst="rect">
            <a:avLst/>
          </a:prstGeom>
        </p:spPr>
      </p:pic>
      <p:pic>
        <p:nvPicPr>
          <p:cNvPr id="9" name="Picture 9" descr="Graphical user interface, text, application, chat or text message&#10;&#10;Description automatically generated">
            <a:extLst>
              <a:ext uri="{FF2B5EF4-FFF2-40B4-BE49-F238E27FC236}">
                <a16:creationId xmlns:a16="http://schemas.microsoft.com/office/drawing/2014/main" id="{CECC3F95-5D9F-4DE0-A8B0-E7F47FA39B6E}"/>
              </a:ext>
            </a:extLst>
          </p:cNvPr>
          <p:cNvPicPr>
            <a:picLocks noChangeAspect="1"/>
          </p:cNvPicPr>
          <p:nvPr/>
        </p:nvPicPr>
        <p:blipFill>
          <a:blip r:embed="rId7"/>
          <a:stretch>
            <a:fillRect/>
          </a:stretch>
        </p:blipFill>
        <p:spPr>
          <a:xfrm>
            <a:off x="7822531" y="3732153"/>
            <a:ext cx="4357436" cy="1920325"/>
          </a:xfrm>
          <a:prstGeom prst="rect">
            <a:avLst/>
          </a:prstGeom>
        </p:spPr>
      </p:pic>
    </p:spTree>
    <p:extLst>
      <p:ext uri="{BB962C8B-B14F-4D97-AF65-F5344CB8AC3E}">
        <p14:creationId xmlns:p14="http://schemas.microsoft.com/office/powerpoint/2010/main" val="1033800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21</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Low Fidelity Prototype (LFP)</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ea typeface="+mj-lt"/>
                <a:cs typeface="+mj-lt"/>
              </a:rPr>
              <a:t>Animal Adoption Association Webapp</a:t>
            </a:r>
            <a:endParaRPr lang="en-US"/>
          </a:p>
          <a:p>
            <a:endParaRPr lang="en-US" sz="2800" kern="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
        <p:nvSpPr>
          <p:cNvPr id="4" name="TextBox 3">
            <a:extLst>
              <a:ext uri="{FF2B5EF4-FFF2-40B4-BE49-F238E27FC236}">
                <a16:creationId xmlns:a16="http://schemas.microsoft.com/office/drawing/2014/main" id="{03EEBEDE-5CCF-B2F8-F83D-EB982CC9D685}"/>
              </a:ext>
            </a:extLst>
          </p:cNvPr>
          <p:cNvSpPr txBox="1"/>
          <p:nvPr/>
        </p:nvSpPr>
        <p:spPr>
          <a:xfrm>
            <a:off x="473242" y="1576137"/>
            <a:ext cx="41970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Page Removed:</a:t>
            </a:r>
          </a:p>
        </p:txBody>
      </p:sp>
      <p:pic>
        <p:nvPicPr>
          <p:cNvPr id="5" name="Picture 9" descr="Diagram, schematic&#10;&#10;Description automatically generated">
            <a:extLst>
              <a:ext uri="{FF2B5EF4-FFF2-40B4-BE49-F238E27FC236}">
                <a16:creationId xmlns:a16="http://schemas.microsoft.com/office/drawing/2014/main" id="{96821438-DC73-C80B-21F6-67F474CE5A68}"/>
              </a:ext>
            </a:extLst>
          </p:cNvPr>
          <p:cNvPicPr>
            <a:picLocks noChangeAspect="1"/>
          </p:cNvPicPr>
          <p:nvPr/>
        </p:nvPicPr>
        <p:blipFill>
          <a:blip r:embed="rId3"/>
          <a:stretch>
            <a:fillRect/>
          </a:stretch>
        </p:blipFill>
        <p:spPr>
          <a:xfrm>
            <a:off x="528387" y="2156660"/>
            <a:ext cx="4409573" cy="3745831"/>
          </a:xfrm>
          <a:prstGeom prst="rect">
            <a:avLst/>
          </a:prstGeom>
        </p:spPr>
      </p:pic>
      <p:sp>
        <p:nvSpPr>
          <p:cNvPr id="14" name="TextBox 13">
            <a:extLst>
              <a:ext uri="{FF2B5EF4-FFF2-40B4-BE49-F238E27FC236}">
                <a16:creationId xmlns:a16="http://schemas.microsoft.com/office/drawing/2014/main" id="{E1CC7276-51ED-5E75-296D-277DC1C7D855}"/>
              </a:ext>
            </a:extLst>
          </p:cNvPr>
          <p:cNvSpPr txBox="1"/>
          <p:nvPr/>
        </p:nvSpPr>
        <p:spPr>
          <a:xfrm>
            <a:off x="5075321" y="1576137"/>
            <a:ext cx="41970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Pages Added:</a:t>
            </a:r>
          </a:p>
        </p:txBody>
      </p:sp>
      <p:pic>
        <p:nvPicPr>
          <p:cNvPr id="10" name="Picture 12" descr="Graphical user interface, application&#10;&#10;Description automatically generated">
            <a:extLst>
              <a:ext uri="{FF2B5EF4-FFF2-40B4-BE49-F238E27FC236}">
                <a16:creationId xmlns:a16="http://schemas.microsoft.com/office/drawing/2014/main" id="{F5413EC9-A417-06A4-2EBB-8FAE85753A6A}"/>
              </a:ext>
            </a:extLst>
          </p:cNvPr>
          <p:cNvPicPr>
            <a:picLocks noChangeAspect="1"/>
          </p:cNvPicPr>
          <p:nvPr/>
        </p:nvPicPr>
        <p:blipFill>
          <a:blip r:embed="rId4"/>
          <a:stretch>
            <a:fillRect/>
          </a:stretch>
        </p:blipFill>
        <p:spPr>
          <a:xfrm>
            <a:off x="5155532" y="2097991"/>
            <a:ext cx="4116804" cy="1889990"/>
          </a:xfrm>
          <a:prstGeom prst="rect">
            <a:avLst/>
          </a:prstGeom>
        </p:spPr>
      </p:pic>
      <p:pic>
        <p:nvPicPr>
          <p:cNvPr id="13" name="Picture 16" descr="A picture containing graphical user interface&#10;&#10;Description automatically generated">
            <a:extLst>
              <a:ext uri="{FF2B5EF4-FFF2-40B4-BE49-F238E27FC236}">
                <a16:creationId xmlns:a16="http://schemas.microsoft.com/office/drawing/2014/main" id="{61D3B037-BE93-E1BB-B23B-F2C769DE5998}"/>
              </a:ext>
            </a:extLst>
          </p:cNvPr>
          <p:cNvPicPr>
            <a:picLocks noChangeAspect="1"/>
          </p:cNvPicPr>
          <p:nvPr/>
        </p:nvPicPr>
        <p:blipFill>
          <a:blip r:embed="rId5"/>
          <a:stretch>
            <a:fillRect/>
          </a:stretch>
        </p:blipFill>
        <p:spPr>
          <a:xfrm>
            <a:off x="7291136" y="3841696"/>
            <a:ext cx="3976436" cy="2162447"/>
          </a:xfrm>
          <a:prstGeom prst="rect">
            <a:avLst/>
          </a:prstGeom>
        </p:spPr>
      </p:pic>
    </p:spTree>
    <p:extLst>
      <p:ext uri="{BB962C8B-B14F-4D97-AF65-F5344CB8AC3E}">
        <p14:creationId xmlns:p14="http://schemas.microsoft.com/office/powerpoint/2010/main" val="805462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22</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0359039" cy="5047536"/>
          </a:xfrm>
          <a:prstGeom prst="rect">
            <a:avLst/>
          </a:prstGeom>
          <a:noFill/>
        </p:spPr>
        <p:txBody>
          <a:bodyPr wrap="square" lIns="91440" tIns="45720" rIns="91440" bIns="45720" rtlCol="0" anchor="t">
            <a:spAutoFit/>
          </a:bodyPr>
          <a:lstStyle/>
          <a:p>
            <a:endParaRPr lang="en-US" sz="2000">
              <a:latin typeface="+mj-lt"/>
            </a:endParaRPr>
          </a:p>
          <a:p>
            <a:pPr marL="285750" indent="-285750">
              <a:buFont typeface="Arial" panose="020B0604020202020204" pitchFamily="34" charset="0"/>
              <a:buChar char="•"/>
            </a:pPr>
            <a:r>
              <a:rPr lang="en-US" sz="1600">
                <a:latin typeface="+mj-lt"/>
              </a:rPr>
              <a:t>The main goal was to evaluate the 3 personas and the scenarios developed</a:t>
            </a:r>
            <a:endParaRPr lang="en-US" sz="1600">
              <a:cs typeface="Calibri" panose="020F0502020204030204"/>
            </a:endParaRPr>
          </a:p>
          <a:p>
            <a:r>
              <a:rPr lang="en-US" sz="1600">
                <a:latin typeface="+mj-lt"/>
              </a:rPr>
              <a:t> previously.</a:t>
            </a:r>
            <a:endParaRPr lang="en-US" sz="1600">
              <a:cs typeface="Calibri" panose="020F0502020204030204"/>
            </a:endParaRPr>
          </a:p>
          <a:p>
            <a:pPr marL="800100" lvl="1" indent="-342900">
              <a:buFont typeface="Wingdings" pitchFamily="2" charset="2"/>
              <a:buChar char="§"/>
            </a:pPr>
            <a:r>
              <a:rPr lang="en-US" sz="1600">
                <a:latin typeface="+mj-lt"/>
              </a:rPr>
              <a:t>Tasks?</a:t>
            </a:r>
            <a:endParaRPr lang="en-US" sz="1600">
              <a:latin typeface="+mj-lt"/>
              <a:cs typeface="Calibri Light"/>
            </a:endParaRPr>
          </a:p>
          <a:p>
            <a:pPr marL="1257300" lvl="2" indent="-342900">
              <a:buFont typeface="Wingdings" pitchFamily="2" charset="2"/>
              <a:buChar char="§"/>
            </a:pPr>
            <a:r>
              <a:rPr lang="en-US" sz="1600">
                <a:latin typeface="Calibri Light"/>
                <a:ea typeface="+mn-lt"/>
                <a:cs typeface="+mn-lt"/>
              </a:rPr>
              <a:t>Put the animal found on the street for adoption on the webapp</a:t>
            </a:r>
            <a:endParaRPr lang="en-US" sz="1600">
              <a:latin typeface="Calibri Light" panose="020F0302020204030204"/>
              <a:cs typeface="Calibri Light" panose="020F0302020204030204"/>
            </a:endParaRPr>
          </a:p>
          <a:p>
            <a:pPr marL="1257300" lvl="2" indent="-342900">
              <a:buFont typeface="Wingdings" pitchFamily="2" charset="2"/>
              <a:buChar char="§"/>
            </a:pPr>
            <a:r>
              <a:rPr lang="en-US" sz="1600">
                <a:latin typeface="+mj-lt"/>
                <a:cs typeface="Calibri Light"/>
              </a:rPr>
              <a:t>Adopt an animal</a:t>
            </a:r>
          </a:p>
          <a:p>
            <a:pPr marL="1257300" lvl="2" indent="-342900">
              <a:buFont typeface="Wingdings" pitchFamily="2" charset="2"/>
              <a:buChar char="§"/>
            </a:pPr>
            <a:r>
              <a:rPr lang="en-US" sz="1600">
                <a:latin typeface="+mj-lt"/>
                <a:cs typeface="Calibri Light"/>
              </a:rPr>
              <a:t>Donate money</a:t>
            </a:r>
          </a:p>
          <a:p>
            <a:pPr marL="800100" lvl="1" indent="-342900">
              <a:buFont typeface="Wingdings" pitchFamily="2" charset="2"/>
              <a:buChar char="§"/>
            </a:pPr>
            <a:r>
              <a:rPr lang="en-US" sz="1600">
                <a:latin typeface="+mj-lt"/>
              </a:rPr>
              <a:t>All personas and scenarios were addressed</a:t>
            </a:r>
            <a:endParaRPr lang="en-US" sz="1600">
              <a:latin typeface="+mj-lt"/>
              <a:cs typeface="Calibri Light" panose="020F0302020204030204"/>
            </a:endParaRPr>
          </a:p>
          <a:p>
            <a:pPr marL="800100" lvl="1" indent="-342900">
              <a:buFont typeface="Wingdings" pitchFamily="2" charset="2"/>
              <a:buChar char="§"/>
            </a:pPr>
            <a:r>
              <a:rPr lang="en-US" sz="1600">
                <a:latin typeface="+mj-lt"/>
              </a:rPr>
              <a:t>All tasks were used</a:t>
            </a:r>
            <a:endParaRPr lang="en-US" sz="1600">
              <a:latin typeface="+mj-lt"/>
              <a:cs typeface="Calibri Light" panose="020F0302020204030204"/>
            </a:endParaRPr>
          </a:p>
          <a:p>
            <a:pPr marL="800100" lvl="1" indent="-342900">
              <a:buFont typeface="Wingdings" pitchFamily="2" charset="2"/>
              <a:buChar char="§"/>
            </a:pPr>
            <a:r>
              <a:rPr lang="en-US" sz="1600">
                <a:latin typeface="+mj-lt"/>
              </a:rPr>
              <a:t>6 users 5 students 1 teacher</a:t>
            </a:r>
            <a:endParaRPr lang="en-US" sz="1600" err="1">
              <a:latin typeface="+mj-lt"/>
              <a:cs typeface="Calibri Light" panose="020F0302020204030204"/>
            </a:endParaRPr>
          </a:p>
          <a:p>
            <a:pPr lvl="1"/>
            <a:endParaRPr lang="pt-PT" sz="1600">
              <a:latin typeface="+mj-lt"/>
              <a:cs typeface="Calibri Light"/>
            </a:endParaRPr>
          </a:p>
          <a:p>
            <a:pPr marL="285750" indent="-285750">
              <a:buFont typeface="Arial" panose="020B0604020202020204" pitchFamily="34" charset="0"/>
              <a:buChar char="•"/>
            </a:pPr>
            <a:r>
              <a:rPr lang="en-US" sz="1600">
                <a:latin typeface="+mj-lt"/>
              </a:rPr>
              <a:t>Present the main results</a:t>
            </a:r>
            <a:endParaRPr lang="en-US" sz="1600">
              <a:latin typeface="+mj-lt"/>
              <a:cs typeface="Calibri Light"/>
            </a:endParaRPr>
          </a:p>
          <a:p>
            <a:pPr marL="742950" lvl="1" indent="-285750">
              <a:buFont typeface="Arial" panose="020B0604020202020204" pitchFamily="34" charset="0"/>
              <a:buChar char="•"/>
            </a:pPr>
            <a:r>
              <a:rPr lang="en-US" sz="1600">
                <a:latin typeface="Calibri Light"/>
                <a:ea typeface="+mn-lt"/>
                <a:cs typeface="+mn-lt"/>
              </a:rPr>
              <a:t>The login page was removed and a page was created for the administrator to validate the animals inserted</a:t>
            </a:r>
            <a:endParaRPr lang="en-US" sz="1600">
              <a:latin typeface="Calibri Light"/>
              <a:cs typeface="Calibri Light"/>
            </a:endParaRPr>
          </a:p>
          <a:p>
            <a:pPr marL="742950" lvl="1" indent="-285750">
              <a:buFont typeface="Arial" panose="020B0604020202020204" pitchFamily="34" charset="0"/>
              <a:buChar char="•"/>
            </a:pPr>
            <a:r>
              <a:rPr lang="en" sz="1600">
                <a:latin typeface="Calibri Light"/>
                <a:cs typeface="Calibri Light"/>
              </a:rPr>
              <a:t>The page where the user choose whether to keep the animal or give it to the institution was removed and that information was entered in the form to be filled in, to insert an animal for adoption</a:t>
            </a:r>
            <a:endParaRPr lang="en-US" sz="1600">
              <a:latin typeface="Calibri Light"/>
              <a:cs typeface="Calibri"/>
            </a:endParaRPr>
          </a:p>
          <a:p>
            <a:pPr marL="742950" lvl="1" indent="-285750">
              <a:buFont typeface="Arial" panose="020B0604020202020204" pitchFamily="34" charset="0"/>
              <a:buChar char="•"/>
            </a:pPr>
            <a:r>
              <a:rPr lang="en" sz="1600">
                <a:latin typeface="Calibri Light"/>
                <a:cs typeface="Calibri Light"/>
              </a:rPr>
              <a:t>On the adopt page we added the most important information for each animal card in order to facilitate the choice</a:t>
            </a:r>
          </a:p>
          <a:p>
            <a:pPr lvl="1"/>
            <a:endParaRPr lang="en-US" sz="1400" b="1">
              <a:latin typeface="+mj-lt"/>
              <a:cs typeface="Calibri Light"/>
            </a:endParaRPr>
          </a:p>
          <a:p>
            <a:pPr lvl="1"/>
            <a:endParaRPr lang="pt-PT" sz="1400">
              <a:latin typeface="+mj-lt"/>
            </a:endParaRPr>
          </a:p>
          <a:p>
            <a:pPr lvl="1"/>
            <a:endParaRPr lang="pt-PT" sz="1400" b="1">
              <a:latin typeface="+mj-lt"/>
              <a:cs typeface="Calibri Light"/>
            </a:endParaRPr>
          </a:p>
          <a:p>
            <a:pPr lvl="1"/>
            <a:endParaRPr lang="en-US" sz="2000"/>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LFP 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rPr>
              <a:t>Animal Adoption Association Webapp</a:t>
            </a:r>
            <a:endParaRPr lang="en-US"/>
          </a:p>
          <a:p>
            <a:endParaRPr lang="en-US" sz="2800" kern="0">
              <a:solidFill>
                <a:srgbClr val="50B400"/>
              </a:solidFill>
            </a:endParaRP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859204" y="1294758"/>
            <a:ext cx="2831356" cy="2681574"/>
          </a:xfrm>
          <a:prstGeom prst="rect">
            <a:avLst/>
          </a:prstGeom>
        </p:spPr>
      </p:pic>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Tree>
    <p:extLst>
      <p:ext uri="{BB962C8B-B14F-4D97-AF65-F5344CB8AC3E}">
        <p14:creationId xmlns:p14="http://schemas.microsoft.com/office/powerpoint/2010/main" val="564720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1724" y="3756309"/>
            <a:ext cx="2598759" cy="1560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23</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521384"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latin typeface="+mj-lt"/>
              </a:rPr>
              <a:t>React</a:t>
            </a:r>
            <a:r>
              <a:rPr lang="en-US" sz="2000">
                <a:effectLst/>
                <a:latin typeface="+mj-lt"/>
              </a:rPr>
              <a:t>.</a:t>
            </a:r>
          </a:p>
          <a:p>
            <a:pPr marL="285750" indent="-285750">
              <a:buFont typeface="Arial" panose="020B0604020202020204" pitchFamily="34" charset="0"/>
              <a:buChar char="•"/>
            </a:pPr>
            <a:endParaRPr lang="en-US" sz="2000">
              <a:effectLst/>
              <a:latin typeface="+mj-lt"/>
            </a:endParaRPr>
          </a:p>
          <a:p>
            <a:pPr marL="285750" indent="-285750">
              <a:buFont typeface="Arial" panose="020B0604020202020204" pitchFamily="34" charset="0"/>
              <a:buChar char="•"/>
            </a:pPr>
            <a:r>
              <a:rPr lang="en-US" sz="2000">
                <a:latin typeface="+mj-lt"/>
              </a:rPr>
              <a:t>We selected this technology because it was the proposed solution</a:t>
            </a:r>
            <a:r>
              <a:rPr lang="en-US" sz="2000">
                <a:effectLst/>
                <a:latin typeface="+mj-lt"/>
              </a:rPr>
              <a:t>.</a:t>
            </a:r>
            <a:endParaRPr lang="en-US" sz="2000">
              <a:effectLst/>
              <a:latin typeface="+mj-lt"/>
              <a:cs typeface="Calibri Light"/>
            </a:endParaRPr>
          </a:p>
          <a:p>
            <a:pPr marL="285750" indent="-285750">
              <a:buFont typeface="Arial" panose="020B0604020202020204" pitchFamily="34" charset="0"/>
              <a:buChar char="•"/>
            </a:pPr>
            <a:endParaRPr lang="pt-PT" sz="2000">
              <a:latin typeface="+mj-lt"/>
              <a:cs typeface="Calibri Light" panose="020F0302020204030204"/>
            </a:endParaRPr>
          </a:p>
          <a:p>
            <a:pPr marL="285750" indent="-285750">
              <a:buFont typeface="Arial" panose="020B0604020202020204" pitchFamily="34" charset="0"/>
              <a:buChar char="•"/>
            </a:pPr>
            <a:r>
              <a:rPr lang="en-US" sz="2000">
                <a:latin typeface="+mj-lt"/>
              </a:rPr>
              <a:t>We choose Web Application over mobile app because the actions and tasks would fit better in the Web Application.</a:t>
            </a:r>
            <a:endParaRPr lang="pt-PT" sz="2000">
              <a:effectLst/>
              <a:latin typeface="+mj-lt"/>
              <a:cs typeface="Calibri Light"/>
            </a:endParaRPr>
          </a:p>
          <a:p>
            <a:pPr marL="742950" lvl="1" indent="-285750">
              <a:buFont typeface="Wingdings" pitchFamily="2" charset="2"/>
              <a:buChar char="§"/>
            </a:pPr>
            <a:endParaRPr lang="en-US" sz="2000">
              <a:effectLst/>
              <a:latin typeface="+mj-lt"/>
            </a:endParaRPr>
          </a:p>
          <a:p>
            <a:pPr marL="285750" indent="-285750">
              <a:buFont typeface="Arial" panose="020B0604020202020204" pitchFamily="34" charset="0"/>
              <a:buChar char="•"/>
            </a:pPr>
            <a:endParaRPr lang="en-US" sz="2000">
              <a:latin typeface="+mj-lt"/>
            </a:endParaRPr>
          </a:p>
          <a:p>
            <a:pPr marL="742950" lvl="1" indent="-28575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Platform Used for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rPr>
              <a:t>Animal Adoption Association Webapp</a:t>
            </a:r>
            <a:endParaRPr lang="en-US"/>
          </a:p>
          <a:p>
            <a:endParaRPr lang="en-US" sz="2800" kern="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 name="Picture 2" descr="Icon&#10;&#10;Description automatically generated">
            <a:extLst>
              <a:ext uri="{FF2B5EF4-FFF2-40B4-BE49-F238E27FC236}">
                <a16:creationId xmlns:a16="http://schemas.microsoft.com/office/drawing/2014/main" id="{44496789-E840-DAAA-E8FD-225A3D9733F1}"/>
              </a:ext>
            </a:extLst>
          </p:cNvPr>
          <p:cNvPicPr>
            <a:picLocks noChangeAspect="1"/>
          </p:cNvPicPr>
          <p:nvPr/>
        </p:nvPicPr>
        <p:blipFill>
          <a:blip r:embed="rId3"/>
          <a:stretch>
            <a:fillRect/>
          </a:stretch>
        </p:blipFill>
        <p:spPr>
          <a:xfrm>
            <a:off x="9136474" y="1380229"/>
            <a:ext cx="1896534" cy="1651614"/>
          </a:xfrm>
          <a:prstGeom prst="rect">
            <a:avLst/>
          </a:prstGeom>
        </p:spPr>
      </p:pic>
    </p:spTree>
    <p:extLst>
      <p:ext uri="{BB962C8B-B14F-4D97-AF65-F5344CB8AC3E}">
        <p14:creationId xmlns:p14="http://schemas.microsoft.com/office/powerpoint/2010/main" val="3651459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rPr>
              <a:t>24</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9" y="1380804"/>
            <a:ext cx="10359039" cy="5432256"/>
          </a:xfrm>
          <a:prstGeom prst="rect">
            <a:avLst/>
          </a:prstGeom>
          <a:noFill/>
        </p:spPr>
        <p:txBody>
          <a:bodyPr wrap="square" lIns="91440" tIns="45720" rIns="91440" bIns="45720" rtlCol="0" anchor="t">
            <a:spAutoFit/>
          </a:bodyPr>
          <a:lstStyle/>
          <a:p>
            <a:endParaRPr lang="en-US" sz="2000">
              <a:latin typeface="+mj-lt"/>
            </a:endParaRPr>
          </a:p>
          <a:p>
            <a:pPr marL="285750" indent="-285750">
              <a:buFont typeface="Arial" panose="020B0604020202020204" pitchFamily="34" charset="0"/>
              <a:buChar char="•"/>
            </a:pPr>
            <a:r>
              <a:rPr lang="en-US" sz="2000">
                <a:latin typeface="+mj-lt"/>
              </a:rPr>
              <a:t>A functional prototype was developed in React.</a:t>
            </a:r>
          </a:p>
          <a:p>
            <a:pPr marL="800100" lvl="1" indent="-342900">
              <a:buFont typeface="Wingdings" pitchFamily="2" charset="2"/>
              <a:buChar char="§"/>
            </a:pPr>
            <a:r>
              <a:rPr lang="en-US" sz="2000">
                <a:latin typeface="+mj-lt"/>
              </a:rPr>
              <a:t>The main goal was to evaluate its usability.</a:t>
            </a:r>
            <a:endParaRPr lang="en-US" sz="2000">
              <a:latin typeface="+mj-lt"/>
              <a:cs typeface="Calibri Light"/>
            </a:endParaRPr>
          </a:p>
          <a:p>
            <a:pPr marL="800100" lvl="1" indent="-342900">
              <a:buFont typeface="Wingdings" pitchFamily="2" charset="2"/>
              <a:buChar char="§"/>
            </a:pPr>
            <a:r>
              <a:rPr lang="en-US" sz="2000">
                <a:latin typeface="+mj-lt"/>
              </a:rPr>
              <a:t>All scenarios and all personas were addressed</a:t>
            </a:r>
            <a:endParaRPr lang="en-US" sz="2000">
              <a:latin typeface="+mj-lt"/>
              <a:cs typeface="Calibri Light"/>
            </a:endParaRPr>
          </a:p>
          <a:p>
            <a:pPr marL="800100" lvl="1" indent="-342900">
              <a:buFont typeface="Wingdings" pitchFamily="2" charset="2"/>
              <a:buChar char="§"/>
            </a:pPr>
            <a:r>
              <a:rPr lang="en-US" sz="2000">
                <a:latin typeface="+mj-lt"/>
              </a:rPr>
              <a:t>We used four tasks for the evaluation:</a:t>
            </a:r>
            <a:endParaRPr lang="en-US" sz="2000">
              <a:latin typeface="+mj-lt"/>
              <a:cs typeface="Calibri Light"/>
            </a:endParaRPr>
          </a:p>
          <a:p>
            <a:pPr marL="1257300" lvl="2" indent="-342900">
              <a:buFont typeface="Wingdings" pitchFamily="2" charset="2"/>
              <a:buChar char="§"/>
            </a:pPr>
            <a:endParaRPr lang="en-US" sz="1700">
              <a:latin typeface="+mj-lt"/>
              <a:cs typeface="Calibri Light"/>
            </a:endParaRPr>
          </a:p>
          <a:p>
            <a:pPr marL="1257300" lvl="2" indent="-342900">
              <a:buFont typeface="Wingdings" pitchFamily="2" charset="2"/>
              <a:buChar char="§"/>
            </a:pPr>
            <a:r>
              <a:rPr lang="en-US" sz="1700">
                <a:latin typeface="+mj-lt"/>
                <a:cs typeface="Calibri Light"/>
              </a:rPr>
              <a:t>Task1 -</a:t>
            </a:r>
            <a:endParaRPr lang="en-US" sz="1700">
              <a:latin typeface="Calibri Light"/>
              <a:cs typeface="Calibri Light"/>
            </a:endParaRPr>
          </a:p>
          <a:p>
            <a:pPr marL="1257300" lvl="2" indent="-342900">
              <a:buFont typeface="Wingdings" pitchFamily="2" charset="2"/>
              <a:buChar char="§"/>
            </a:pPr>
            <a:endParaRPr lang="en-US" sz="1700">
              <a:latin typeface="+mj-lt"/>
              <a:cs typeface="Calibri Light"/>
            </a:endParaRPr>
          </a:p>
          <a:p>
            <a:pPr marL="1257300" lvl="2" indent="-342900">
              <a:buFont typeface="Wingdings" pitchFamily="2" charset="2"/>
              <a:buChar char="§"/>
            </a:pPr>
            <a:endParaRPr lang="en-US" sz="1700">
              <a:latin typeface="+mj-lt"/>
              <a:cs typeface="Calibri Light"/>
            </a:endParaRPr>
          </a:p>
          <a:p>
            <a:pPr marL="1257300" lvl="2" indent="-342900">
              <a:buFont typeface="Wingdings" pitchFamily="2" charset="2"/>
              <a:buChar char="§"/>
            </a:pPr>
            <a:r>
              <a:rPr lang="en-US" sz="1700">
                <a:latin typeface="+mj-lt"/>
                <a:cs typeface="Calibri Light"/>
              </a:rPr>
              <a:t>Task2-</a:t>
            </a:r>
            <a:endParaRPr lang="en-US">
              <a:cs typeface="Calibri"/>
            </a:endParaRPr>
          </a:p>
          <a:p>
            <a:pPr marL="1257300" lvl="2" indent="-342900">
              <a:buFont typeface="Wingdings" pitchFamily="2" charset="2"/>
              <a:buChar char="§"/>
            </a:pPr>
            <a:endParaRPr lang="en-US" sz="1700">
              <a:latin typeface="Calibri Light" panose="020F0302020204030204"/>
              <a:cs typeface="Calibri Light"/>
            </a:endParaRPr>
          </a:p>
          <a:p>
            <a:pPr marL="1257300" lvl="2" indent="-342900">
              <a:buFont typeface="Wingdings" pitchFamily="2" charset="2"/>
              <a:buChar char="§"/>
            </a:pPr>
            <a:endParaRPr lang="en-US" sz="1700">
              <a:latin typeface="Calibri Light" panose="020F0302020204030204"/>
              <a:cs typeface="Calibri Light"/>
            </a:endParaRPr>
          </a:p>
          <a:p>
            <a:pPr marL="1257300" lvl="2" indent="-342900">
              <a:buFont typeface="Wingdings" pitchFamily="2" charset="2"/>
              <a:buChar char="§"/>
            </a:pPr>
            <a:r>
              <a:rPr lang="en-US" sz="1700">
                <a:latin typeface="Calibri Light" panose="020F0302020204030204"/>
                <a:cs typeface="Calibri Light"/>
              </a:rPr>
              <a:t>Task3-</a:t>
            </a:r>
            <a:endParaRPr lang="en-US">
              <a:cs typeface="Calibri"/>
            </a:endParaRPr>
          </a:p>
          <a:p>
            <a:pPr marL="1257300" lvl="2" indent="-342900">
              <a:buFont typeface="Wingdings" pitchFamily="2" charset="2"/>
              <a:buChar char="§"/>
            </a:pPr>
            <a:endParaRPr lang="en-US" sz="1700">
              <a:latin typeface="Calibri Light" panose="020F0302020204030204"/>
              <a:cs typeface="Calibri Light"/>
            </a:endParaRPr>
          </a:p>
          <a:p>
            <a:pPr lvl="2"/>
            <a:endParaRPr lang="en-US" sz="1700">
              <a:latin typeface="Calibri Light" panose="020F0302020204030204"/>
              <a:cs typeface="Calibri Light"/>
            </a:endParaRPr>
          </a:p>
          <a:p>
            <a:pPr marL="1257300" lvl="2" indent="-342900">
              <a:buFont typeface="Wingdings" pitchFamily="2" charset="2"/>
              <a:buChar char="§"/>
            </a:pPr>
            <a:r>
              <a:rPr lang="en-US" sz="1700">
                <a:latin typeface="Calibri Light" panose="020F0302020204030204"/>
                <a:cs typeface="Calibri Light"/>
              </a:rPr>
              <a:t>Task4-</a:t>
            </a:r>
            <a:endParaRPr lang="en-US">
              <a:cs typeface="Calibri"/>
            </a:endParaRPr>
          </a:p>
          <a:p>
            <a:pPr lvl="1"/>
            <a:endParaRPr lang="en-US" sz="2000">
              <a:latin typeface="Calibri Light" panose="020F0302020204030204"/>
              <a:cs typeface="Calibri Light"/>
            </a:endParaRPr>
          </a:p>
          <a:p>
            <a:pPr lvl="1"/>
            <a:endParaRPr lang="en-US" sz="2000">
              <a:latin typeface="Calibri Light" panose="020F0302020204030204"/>
              <a:cs typeface="Calibri Light"/>
            </a:endParaRPr>
          </a:p>
          <a:p>
            <a:pPr lvl="1"/>
            <a:endParaRPr lang="en-US" sz="2000">
              <a:latin typeface="Calibri Light" panose="020F0302020204030204"/>
              <a:cs typeface="Calibri Ligh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User Evaluation of the functional prototype</a:t>
            </a: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859204" y="1294758"/>
            <a:ext cx="2831356" cy="2681574"/>
          </a:xfrm>
          <a:prstGeom prst="rect">
            <a:avLst/>
          </a:prstGeom>
        </p:spPr>
      </p:pic>
      <p:sp>
        <p:nvSpPr>
          <p:cNvPr id="2" name="Rectângulo 1"/>
          <p:cNvSpPr/>
          <p:nvPr/>
        </p:nvSpPr>
        <p:spPr>
          <a:xfrm>
            <a:off x="476518" y="5474232"/>
            <a:ext cx="646331" cy="400110"/>
          </a:xfrm>
          <a:prstGeom prst="rect">
            <a:avLst/>
          </a:prstGeom>
        </p:spPr>
        <p:txBody>
          <a:bodyPr wrap="none" lIns="91440" tIns="45720" rIns="91440" bIns="45720" anchor="t">
            <a:spAutoFit/>
          </a:bodyPr>
          <a:lstStyle/>
          <a:p>
            <a:pPr lvl="1"/>
            <a:endParaRPr lang="pt-PT" sz="2000" b="1">
              <a:latin typeface="+mj-lt"/>
              <a:cs typeface="Calibri Ligh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2020-2021</a:t>
            </a:r>
          </a:p>
        </p:txBody>
      </p:sp>
      <p:pic>
        <p:nvPicPr>
          <p:cNvPr id="3" name="Picture 3">
            <a:extLst>
              <a:ext uri="{FF2B5EF4-FFF2-40B4-BE49-F238E27FC236}">
                <a16:creationId xmlns:a16="http://schemas.microsoft.com/office/drawing/2014/main" id="{96B52F7E-651A-CCEB-9AD8-71D2442E2904}"/>
              </a:ext>
            </a:extLst>
          </p:cNvPr>
          <p:cNvPicPr>
            <a:picLocks noChangeAspect="1"/>
          </p:cNvPicPr>
          <p:nvPr/>
        </p:nvPicPr>
        <p:blipFill>
          <a:blip r:embed="rId3"/>
          <a:stretch>
            <a:fillRect/>
          </a:stretch>
        </p:blipFill>
        <p:spPr>
          <a:xfrm>
            <a:off x="2504251" y="3121664"/>
            <a:ext cx="5762978" cy="765189"/>
          </a:xfrm>
          <a:prstGeom prst="rect">
            <a:avLst/>
          </a:prstGeom>
        </p:spPr>
      </p:pic>
      <p:pic>
        <p:nvPicPr>
          <p:cNvPr id="4" name="Picture 4">
            <a:extLst>
              <a:ext uri="{FF2B5EF4-FFF2-40B4-BE49-F238E27FC236}">
                <a16:creationId xmlns:a16="http://schemas.microsoft.com/office/drawing/2014/main" id="{D680A33F-A087-28B9-837D-20CD46CFCB15}"/>
              </a:ext>
            </a:extLst>
          </p:cNvPr>
          <p:cNvPicPr>
            <a:picLocks noChangeAspect="1"/>
          </p:cNvPicPr>
          <p:nvPr/>
        </p:nvPicPr>
        <p:blipFill>
          <a:blip r:embed="rId4"/>
          <a:stretch>
            <a:fillRect/>
          </a:stretch>
        </p:blipFill>
        <p:spPr>
          <a:xfrm>
            <a:off x="2504252" y="4051481"/>
            <a:ext cx="4445942" cy="269629"/>
          </a:xfrm>
          <a:prstGeom prst="rect">
            <a:avLst/>
          </a:prstGeom>
        </p:spPr>
      </p:pic>
      <p:pic>
        <p:nvPicPr>
          <p:cNvPr id="5" name="Picture 6">
            <a:extLst>
              <a:ext uri="{FF2B5EF4-FFF2-40B4-BE49-F238E27FC236}">
                <a16:creationId xmlns:a16="http://schemas.microsoft.com/office/drawing/2014/main" id="{C4A5D42A-63E0-DB93-7FDD-83F7D6F299F1}"/>
              </a:ext>
            </a:extLst>
          </p:cNvPr>
          <p:cNvPicPr>
            <a:picLocks noChangeAspect="1"/>
          </p:cNvPicPr>
          <p:nvPr/>
        </p:nvPicPr>
        <p:blipFill>
          <a:blip r:embed="rId5"/>
          <a:stretch>
            <a:fillRect/>
          </a:stretch>
        </p:blipFill>
        <p:spPr>
          <a:xfrm>
            <a:off x="2504252" y="4696759"/>
            <a:ext cx="5471347" cy="437220"/>
          </a:xfrm>
          <a:prstGeom prst="rect">
            <a:avLst/>
          </a:prstGeom>
        </p:spPr>
      </p:pic>
      <p:pic>
        <p:nvPicPr>
          <p:cNvPr id="7" name="Picture 8">
            <a:extLst>
              <a:ext uri="{FF2B5EF4-FFF2-40B4-BE49-F238E27FC236}">
                <a16:creationId xmlns:a16="http://schemas.microsoft.com/office/drawing/2014/main" id="{89E034A9-F802-2295-9918-8EE024DB60FA}"/>
              </a:ext>
            </a:extLst>
          </p:cNvPr>
          <p:cNvPicPr>
            <a:picLocks noChangeAspect="1"/>
          </p:cNvPicPr>
          <p:nvPr/>
        </p:nvPicPr>
        <p:blipFill>
          <a:blip r:embed="rId6"/>
          <a:stretch>
            <a:fillRect/>
          </a:stretch>
        </p:blipFill>
        <p:spPr>
          <a:xfrm>
            <a:off x="2504194" y="5569117"/>
            <a:ext cx="2536355" cy="379354"/>
          </a:xfrm>
          <a:prstGeom prst="rect">
            <a:avLst/>
          </a:prstGeom>
        </p:spPr>
      </p:pic>
    </p:spTree>
    <p:extLst>
      <p:ext uri="{BB962C8B-B14F-4D97-AF65-F5344CB8AC3E}">
        <p14:creationId xmlns:p14="http://schemas.microsoft.com/office/powerpoint/2010/main" val="1707776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rPr>
              <a:t>25</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9" y="1380804"/>
            <a:ext cx="8656299" cy="3477875"/>
          </a:xfrm>
          <a:prstGeom prst="rect">
            <a:avLst/>
          </a:prstGeom>
          <a:noFill/>
        </p:spPr>
        <p:txBody>
          <a:bodyPr wrap="square" lIns="91440" tIns="45720" rIns="91440" bIns="45720" rtlCol="0" anchor="t">
            <a:spAutoFit/>
          </a:bodyPr>
          <a:lstStyle/>
          <a:p>
            <a:endParaRPr lang="en-US" sz="2000">
              <a:latin typeface="+mj-lt"/>
            </a:endParaRPr>
          </a:p>
          <a:p>
            <a:pPr marL="285750" indent="-285750">
              <a:buFont typeface="Arial" panose="020B0604020202020204" pitchFamily="34" charset="0"/>
              <a:buChar char="•"/>
            </a:pPr>
            <a:r>
              <a:rPr lang="en-US" sz="2000">
                <a:latin typeface="+mj-lt"/>
              </a:rPr>
              <a:t>The user evaluation included 6 participants</a:t>
            </a:r>
            <a:endParaRPr lang="en-US"/>
          </a:p>
          <a:p>
            <a:pPr marL="800100" lvl="1" indent="-342900">
              <a:buFont typeface="Wingdings" pitchFamily="2" charset="2"/>
              <a:buChar char="§"/>
            </a:pPr>
            <a:r>
              <a:rPr lang="en-US" sz="2000">
                <a:latin typeface="+mj-lt"/>
              </a:rPr>
              <a:t>From those 6, 5 were students</a:t>
            </a:r>
            <a:endParaRPr lang="en-US" sz="2000">
              <a:latin typeface="+mj-lt"/>
              <a:cs typeface="Calibri Light"/>
            </a:endParaRPr>
          </a:p>
          <a:p>
            <a:pPr marL="800100" lvl="1" indent="-342900">
              <a:buFont typeface="Wingdings" pitchFamily="2" charset="2"/>
              <a:buChar char="§"/>
            </a:pPr>
            <a:r>
              <a:rPr lang="en-US" sz="2000">
                <a:latin typeface="+mj-lt"/>
              </a:rPr>
              <a:t>From those 6, 1 was the teacher</a:t>
            </a:r>
            <a:endParaRPr lang="en-US" sz="2000">
              <a:latin typeface="+mj-lt"/>
              <a:cs typeface="Calibri Light"/>
            </a:endParaRPr>
          </a:p>
          <a:p>
            <a:pPr marL="800100" lvl="1" indent="-342900">
              <a:buFont typeface="Wingdings" pitchFamily="2" charset="2"/>
              <a:buChar char="§"/>
            </a:pPr>
            <a:r>
              <a:rPr lang="en-US" sz="2000">
                <a:latin typeface="+mj-lt"/>
              </a:rPr>
              <a:t>What questionnaires where used?</a:t>
            </a:r>
            <a:endParaRPr lang="en-US" sz="2000">
              <a:latin typeface="+mj-lt"/>
              <a:cs typeface="Calibri Light"/>
            </a:endParaRPr>
          </a:p>
          <a:p>
            <a:pPr lvl="1"/>
            <a:endParaRPr lang="en-US" sz="2000">
              <a:latin typeface="+mj-lt"/>
            </a:endParaRPr>
          </a:p>
          <a:p>
            <a:pPr marL="285750" indent="-285750">
              <a:buFont typeface="Arial" panose="020B0604020202020204" pitchFamily="34" charset="0"/>
              <a:buChar char="•"/>
            </a:pPr>
            <a:r>
              <a:rPr lang="en-US" sz="2000">
                <a:latin typeface="+mj-lt"/>
              </a:rPr>
              <a:t>After all tasks were completed, each user answered a set of a questions, rated from 1 to 5:</a:t>
            </a:r>
            <a:endParaRPr lang="en-US" sz="2000">
              <a:latin typeface="+mj-lt"/>
              <a:cs typeface="Calibri Light"/>
            </a:endParaRPr>
          </a:p>
          <a:p>
            <a:pPr marL="800100" lvl="1" indent="-342900">
              <a:buFont typeface="Wingdings" pitchFamily="2" charset="2"/>
              <a:buChar char="§"/>
            </a:pPr>
            <a:endParaRPr lang="en-US" sz="2000">
              <a:latin typeface="+mj-lt"/>
              <a:cs typeface="Calibri Light"/>
            </a:endParaRPr>
          </a:p>
          <a:p>
            <a:pPr lvl="1"/>
            <a:endParaRPr lang="en-US" sz="2000"/>
          </a:p>
          <a:p>
            <a:pPr marL="800100" lvl="1" indent="-342900">
              <a:buFont typeface="Wingdings" pitchFamily="2" charset="2"/>
              <a:buChar char="§"/>
            </a:pPr>
            <a:endParaRPr lang="en-US" sz="20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User Evaluation of the functional prototype</a:t>
            </a: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859204" y="1294758"/>
            <a:ext cx="2831356" cy="2681574"/>
          </a:xfrm>
          <a:prstGeom prst="rect">
            <a:avLst/>
          </a:prstGeom>
        </p:spPr>
      </p:pic>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2020-2021</a:t>
            </a:r>
          </a:p>
        </p:txBody>
      </p:sp>
      <p:pic>
        <p:nvPicPr>
          <p:cNvPr id="3" name="Picture 3" descr="Text, letter&#10;&#10;Description automatically generated">
            <a:extLst>
              <a:ext uri="{FF2B5EF4-FFF2-40B4-BE49-F238E27FC236}">
                <a16:creationId xmlns:a16="http://schemas.microsoft.com/office/drawing/2014/main" id="{5ECBBD96-8419-FA50-CC63-6EBA7C0BB63B}"/>
              </a:ext>
            </a:extLst>
          </p:cNvPr>
          <p:cNvPicPr>
            <a:picLocks noChangeAspect="1"/>
          </p:cNvPicPr>
          <p:nvPr/>
        </p:nvPicPr>
        <p:blipFill>
          <a:blip r:embed="rId3"/>
          <a:stretch>
            <a:fillRect/>
          </a:stretch>
        </p:blipFill>
        <p:spPr>
          <a:xfrm>
            <a:off x="3444992" y="3603521"/>
            <a:ext cx="5367865" cy="2407328"/>
          </a:xfrm>
          <a:prstGeom prst="rect">
            <a:avLst/>
          </a:prstGeom>
        </p:spPr>
      </p:pic>
    </p:spTree>
    <p:extLst>
      <p:ext uri="{BB962C8B-B14F-4D97-AF65-F5344CB8AC3E}">
        <p14:creationId xmlns:p14="http://schemas.microsoft.com/office/powerpoint/2010/main" val="645640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rPr>
              <a:t>26</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User Evaluation of the functional prototype</a:t>
            </a:r>
          </a:p>
        </p:txBody>
      </p:sp>
      <p:sp>
        <p:nvSpPr>
          <p:cNvPr id="2" name="Rectângulo 1"/>
          <p:cNvSpPr/>
          <p:nvPr/>
        </p:nvSpPr>
        <p:spPr>
          <a:xfrm>
            <a:off x="476518" y="5474232"/>
            <a:ext cx="646331" cy="400110"/>
          </a:xfrm>
          <a:prstGeom prst="rect">
            <a:avLst/>
          </a:prstGeom>
        </p:spPr>
        <p:txBody>
          <a:bodyPr wrap="none" lIns="91440" tIns="45720" rIns="91440" bIns="45720" anchor="t">
            <a:spAutoFit/>
          </a:bodyPr>
          <a:lstStyle/>
          <a:p>
            <a:pPr lvl="1"/>
            <a:endParaRPr lang="pt-PT" sz="2000" b="1">
              <a:latin typeface="+mj-lt"/>
              <a:cs typeface="Calibri Ligh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2020-2021</a:t>
            </a:r>
          </a:p>
        </p:txBody>
      </p:sp>
      <p:pic>
        <p:nvPicPr>
          <p:cNvPr id="3" name="Picture 3" descr="Chart, bar chart&#10;&#10;Description automatically generated">
            <a:extLst>
              <a:ext uri="{FF2B5EF4-FFF2-40B4-BE49-F238E27FC236}">
                <a16:creationId xmlns:a16="http://schemas.microsoft.com/office/drawing/2014/main" id="{FF6EAC58-46BB-33ED-7B9F-EDB4905DE17F}"/>
              </a:ext>
            </a:extLst>
          </p:cNvPr>
          <p:cNvPicPr>
            <a:picLocks noChangeAspect="1"/>
          </p:cNvPicPr>
          <p:nvPr/>
        </p:nvPicPr>
        <p:blipFill>
          <a:blip r:embed="rId2"/>
          <a:stretch>
            <a:fillRect/>
          </a:stretch>
        </p:blipFill>
        <p:spPr>
          <a:xfrm>
            <a:off x="476469" y="1463291"/>
            <a:ext cx="5151818" cy="3756244"/>
          </a:xfrm>
          <a:prstGeom prst="rect">
            <a:avLst/>
          </a:prstGeom>
        </p:spPr>
      </p:pic>
      <p:pic>
        <p:nvPicPr>
          <p:cNvPr id="4" name="Picture 4" descr="Chart, bar chart&#10;&#10;Description automatically generated">
            <a:extLst>
              <a:ext uri="{FF2B5EF4-FFF2-40B4-BE49-F238E27FC236}">
                <a16:creationId xmlns:a16="http://schemas.microsoft.com/office/drawing/2014/main" id="{C66586EB-F879-E5FB-1B0F-DA791B941C39}"/>
              </a:ext>
            </a:extLst>
          </p:cNvPr>
          <p:cNvPicPr>
            <a:picLocks noChangeAspect="1"/>
          </p:cNvPicPr>
          <p:nvPr/>
        </p:nvPicPr>
        <p:blipFill>
          <a:blip r:embed="rId3"/>
          <a:stretch>
            <a:fillRect/>
          </a:stretch>
        </p:blipFill>
        <p:spPr>
          <a:xfrm>
            <a:off x="6134539" y="1464433"/>
            <a:ext cx="5300715" cy="3753960"/>
          </a:xfrm>
          <a:prstGeom prst="rect">
            <a:avLst/>
          </a:prstGeom>
        </p:spPr>
      </p:pic>
    </p:spTree>
    <p:extLst>
      <p:ext uri="{BB962C8B-B14F-4D97-AF65-F5344CB8AC3E}">
        <p14:creationId xmlns:p14="http://schemas.microsoft.com/office/powerpoint/2010/main" val="156596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rPr>
              <a:t>27</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9" y="1380804"/>
            <a:ext cx="8204743" cy="3170099"/>
          </a:xfrm>
          <a:prstGeom prst="rect">
            <a:avLst/>
          </a:prstGeom>
          <a:noFill/>
        </p:spPr>
        <p:txBody>
          <a:bodyPr wrap="square" lIns="91440" tIns="45720" rIns="91440" bIns="45720" rtlCol="0" anchor="t">
            <a:spAutoFit/>
          </a:bodyPr>
          <a:lstStyle/>
          <a:p>
            <a:endParaRPr lang="en-US" sz="2000">
              <a:latin typeface="+mj-lt"/>
            </a:endParaRPr>
          </a:p>
          <a:p>
            <a:pPr marL="285750" indent="-285750">
              <a:buFont typeface="Arial" panose="020B0604020202020204" pitchFamily="34" charset="0"/>
              <a:buChar char="•"/>
            </a:pPr>
            <a:r>
              <a:rPr lang="en-US" sz="2000">
                <a:latin typeface="+mj-lt"/>
              </a:rPr>
              <a:t>Results (specific tips given):</a:t>
            </a:r>
            <a:endParaRPr lang="en-US" sz="2000">
              <a:latin typeface="+mj-lt"/>
              <a:cs typeface="Calibri Light" panose="020F0302020204030204"/>
            </a:endParaRPr>
          </a:p>
          <a:p>
            <a:pPr marL="800100" lvl="1" indent="-342900">
              <a:buFont typeface="Wingdings" pitchFamily="2" charset="2"/>
              <a:buChar char="§"/>
            </a:pPr>
            <a:r>
              <a:rPr lang="en-US" sz="2000">
                <a:latin typeface="+mj-lt"/>
              </a:rPr>
              <a:t>Not allowing the user to change the submitted information and go back after submitting the form, could be a problem</a:t>
            </a:r>
            <a:endParaRPr lang="en-US" sz="2000">
              <a:latin typeface="+mj-lt"/>
              <a:cs typeface="Calibri Light"/>
            </a:endParaRPr>
          </a:p>
          <a:p>
            <a:pPr marL="800100" lvl="1" indent="-342900">
              <a:buFont typeface="Wingdings" pitchFamily="2" charset="2"/>
              <a:buChar char="§"/>
            </a:pPr>
            <a:r>
              <a:rPr lang="en-US" sz="2000">
                <a:latin typeface="+mj-lt"/>
                <a:cs typeface="Calibri Light"/>
              </a:rPr>
              <a:t>On the donations page, information about the page was more prominent than the payment methods themselves</a:t>
            </a:r>
          </a:p>
          <a:p>
            <a:pPr marL="800100" lvl="1" indent="-342900">
              <a:buFont typeface="Wingdings" pitchFamily="2" charset="2"/>
              <a:buChar char="§"/>
            </a:pPr>
            <a:r>
              <a:rPr lang="en-US" sz="2000">
                <a:latin typeface="Calibri Light" panose="020F0302020204030204"/>
                <a:cs typeface="Calibri Light"/>
              </a:rPr>
              <a:t>On the home page, the images were not all the same size, there was a lot of text and there were no titles</a:t>
            </a:r>
          </a:p>
          <a:p>
            <a:pPr lvl="1"/>
            <a:endParaRPr lang="en-US" sz="2000">
              <a:latin typeface="Calibri" panose="020F0502020204030204"/>
              <a:cs typeface="Calibri" panose="020F0502020204030204"/>
            </a:endParaRPr>
          </a:p>
          <a:p>
            <a:pPr marL="800100" lvl="1" indent="-342900">
              <a:buFont typeface="Wingdings" pitchFamily="2" charset="2"/>
              <a:buChar char="§"/>
            </a:pPr>
            <a:endParaRPr lang="en-US" sz="2000">
              <a:latin typeface="+mj-lt"/>
              <a:cs typeface="Calibri Light" panose="020F0302020204030204"/>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User Evaluation of the functional prototype</a:t>
            </a: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859204" y="1294758"/>
            <a:ext cx="2831356" cy="2681574"/>
          </a:xfrm>
          <a:prstGeom prst="rect">
            <a:avLst/>
          </a:prstGeom>
        </p:spPr>
      </p:pic>
      <p:sp>
        <p:nvSpPr>
          <p:cNvPr id="2" name="Rectângulo 1"/>
          <p:cNvSpPr/>
          <p:nvPr/>
        </p:nvSpPr>
        <p:spPr>
          <a:xfrm>
            <a:off x="476518" y="5474232"/>
            <a:ext cx="646331" cy="400110"/>
          </a:xfrm>
          <a:prstGeom prst="rect">
            <a:avLst/>
          </a:prstGeom>
        </p:spPr>
        <p:txBody>
          <a:bodyPr wrap="none" lIns="91440" tIns="45720" rIns="91440" bIns="45720" anchor="t">
            <a:spAutoFit/>
          </a:bodyPr>
          <a:lstStyle/>
          <a:p>
            <a:pPr lvl="1"/>
            <a:endParaRPr lang="pt-PT" sz="2000" b="1">
              <a:latin typeface="+mj-lt"/>
              <a:cs typeface="Calibri Ligh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latin typeface="+mj-lt"/>
              </a:rPr>
              <a:t>HCI 2020-2021</a:t>
            </a:r>
          </a:p>
        </p:txBody>
      </p:sp>
    </p:spTree>
    <p:extLst>
      <p:ext uri="{BB962C8B-B14F-4D97-AF65-F5344CB8AC3E}">
        <p14:creationId xmlns:p14="http://schemas.microsoft.com/office/powerpoint/2010/main" val="3341344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rPr>
              <a:t>28</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rPr>
              <a:t>Animal Adoption Association Webapp</a:t>
            </a:r>
            <a:endParaRPr lang="en-US"/>
          </a:p>
          <a:p>
            <a:endParaRPr lang="en-US" sz="2800" kern="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477837" y="1783684"/>
            <a:ext cx="5268055" cy="70788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endParaRPr lang="en-US" sz="2000">
              <a:latin typeface="+mj-l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6898" y="635168"/>
            <a:ext cx="245745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a:extLst>
              <a:ext uri="{FF2B5EF4-FFF2-40B4-BE49-F238E27FC236}">
                <a16:creationId xmlns:a16="http://schemas.microsoft.com/office/drawing/2014/main" id="{F454A6A9-5FA1-0A68-0378-965E379A477E}"/>
              </a:ext>
            </a:extLst>
          </p:cNvPr>
          <p:cNvPicPr>
            <a:picLocks noChangeAspect="1"/>
          </p:cNvPicPr>
          <p:nvPr/>
        </p:nvPicPr>
        <p:blipFill>
          <a:blip r:embed="rId3"/>
          <a:stretch>
            <a:fillRect/>
          </a:stretch>
        </p:blipFill>
        <p:spPr>
          <a:xfrm>
            <a:off x="523375" y="1951382"/>
            <a:ext cx="8558461" cy="3576867"/>
          </a:xfrm>
          <a:prstGeom prst="rect">
            <a:avLst/>
          </a:prstGeom>
        </p:spPr>
      </p:pic>
    </p:spTree>
    <p:extLst>
      <p:ext uri="{BB962C8B-B14F-4D97-AF65-F5344CB8AC3E}">
        <p14:creationId xmlns:p14="http://schemas.microsoft.com/office/powerpoint/2010/main" val="1216609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5A5A2-8BBB-154E-95C9-CE8DFEE8E18A}"/>
              </a:ext>
            </a:extLst>
          </p:cNvPr>
          <p:cNvPicPr>
            <a:picLocks noChangeAspect="1"/>
          </p:cNvPicPr>
          <p:nvPr/>
        </p:nvPicPr>
        <p:blipFill rotWithShape="1">
          <a:blip r:embed="rId2"/>
          <a:srcRect l="-4267" t="10683" r="17083" b="1283"/>
          <a:stretch/>
        </p:blipFill>
        <p:spPr>
          <a:xfrm>
            <a:off x="7315200" y="1269582"/>
            <a:ext cx="4378817" cy="4421518"/>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29</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163121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 sz="2000">
                <a:latin typeface="Calibri Light"/>
                <a:cs typeface="Calibri Light"/>
              </a:rPr>
              <a:t>Improve animal filters (e.g. sort ascending by age ) and add others.</a:t>
            </a:r>
          </a:p>
          <a:p>
            <a:pPr marL="285750" indent="-285750">
              <a:buFont typeface="Arial" panose="020B0604020202020204" pitchFamily="34" charset="0"/>
              <a:buChar char="•"/>
            </a:pPr>
            <a:r>
              <a:rPr lang="en" sz="2000">
                <a:latin typeface="Calibri Light"/>
                <a:cs typeface="Calibri Light"/>
              </a:rPr>
              <a:t>Build a strong and persistent backend.</a:t>
            </a:r>
          </a:p>
          <a:p>
            <a:pPr marL="285750" indent="-285750">
              <a:buFont typeface="Arial" panose="020B0604020202020204" pitchFamily="34" charset="0"/>
              <a:buChar char="•"/>
            </a:pPr>
            <a:r>
              <a:rPr lang="en" sz="2000">
                <a:latin typeface="Calibri Light"/>
                <a:cs typeface="Calibri Light"/>
              </a:rPr>
              <a:t>Improve frontend based on user feedback.</a:t>
            </a:r>
          </a:p>
          <a:p>
            <a:pPr marL="285750" indent="-285750">
              <a:buFont typeface="Arial" panose="020B0604020202020204" pitchFamily="34" charset="0"/>
              <a:buChar char="•"/>
            </a:pPr>
            <a:r>
              <a:rPr lang="en" sz="2000">
                <a:latin typeface="Calibri Light"/>
                <a:cs typeface="Calibri Light"/>
              </a:rPr>
              <a:t>Add new functionalities.</a:t>
            </a:r>
          </a:p>
          <a:p>
            <a:pPr marL="285750" indent="-285750">
              <a:buFont typeface="Arial" panose="020B0604020202020204" pitchFamily="34" charset="0"/>
              <a:buChar char="•"/>
            </a:pPr>
            <a:r>
              <a:rPr lang="en" sz="2000">
                <a:latin typeface="Calibri Light"/>
                <a:cs typeface="Calibri Light"/>
              </a:rPr>
              <a:t>Test everything with new user tests.</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Future work</a:t>
            </a:r>
          </a:p>
        </p:txBody>
      </p:sp>
      <p:sp>
        <p:nvSpPr>
          <p:cNvPr id="9" name="Rectangle 2">
            <a:extLst>
              <a:ext uri="{FF2B5EF4-FFF2-40B4-BE49-F238E27FC236}">
                <a16:creationId xmlns:a16="http://schemas.microsoft.com/office/drawing/2014/main" id="{8123CB26-77A6-0847-9E7E-0D226A3E799F}"/>
              </a:ext>
            </a:extLst>
          </p:cNvPr>
          <p:cNvSpPr txBox="1">
            <a:spLocks noChangeArrowheads="1"/>
          </p:cNvSpPr>
          <p:nvPr/>
        </p:nvSpPr>
        <p:spPr>
          <a:xfrm>
            <a:off x="582930" y="4457951"/>
            <a:ext cx="11233150" cy="551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a:t>Effort of each group member</a:t>
            </a:r>
          </a:p>
        </p:txBody>
      </p:sp>
      <p:sp>
        <p:nvSpPr>
          <p:cNvPr id="12" name="TextBox 7">
            <a:extLst>
              <a:ext uri="{FF2B5EF4-FFF2-40B4-BE49-F238E27FC236}">
                <a16:creationId xmlns:a16="http://schemas.microsoft.com/office/drawing/2014/main" id="{98C6878B-5E93-F341-AC77-2423C100D7C5}"/>
              </a:ext>
            </a:extLst>
          </p:cNvPr>
          <p:cNvSpPr txBox="1"/>
          <p:nvPr/>
        </p:nvSpPr>
        <p:spPr>
          <a:xfrm>
            <a:off x="630236" y="5080686"/>
            <a:ext cx="7776477" cy="101566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latin typeface="+mj-lt"/>
              </a:rPr>
              <a:t>Diogo Torrinhas – 33%.  </a:t>
            </a:r>
          </a:p>
          <a:p>
            <a:pPr marL="285750" indent="-285750">
              <a:buFont typeface="Arial" panose="020B0604020202020204" pitchFamily="34" charset="0"/>
              <a:buChar char="•"/>
            </a:pPr>
            <a:r>
              <a:rPr lang="en-US" sz="2000">
                <a:latin typeface="+mj-lt"/>
                <a:cs typeface="Calibri Light"/>
              </a:rPr>
              <a:t>João </a:t>
            </a:r>
            <a:r>
              <a:rPr lang="en-US" sz="2000" err="1">
                <a:latin typeface="+mj-lt"/>
                <a:cs typeface="Calibri Light"/>
              </a:rPr>
              <a:t>Torrinhas</a:t>
            </a:r>
            <a:r>
              <a:rPr lang="en-US" sz="2000">
                <a:latin typeface="+mj-lt"/>
                <a:cs typeface="Calibri Light"/>
              </a:rPr>
              <a:t> – 33%.  </a:t>
            </a:r>
          </a:p>
          <a:p>
            <a:pPr marL="285750" indent="-285750">
              <a:buFont typeface="Arial" panose="020B0604020202020204" pitchFamily="34" charset="0"/>
              <a:buChar char="•"/>
            </a:pPr>
            <a:r>
              <a:rPr lang="en-US" sz="2000">
                <a:latin typeface="+mj-lt"/>
                <a:cs typeface="Calibri Light"/>
              </a:rPr>
              <a:t>Tiago Bastos – 33%.  </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Tree>
    <p:extLst>
      <p:ext uri="{BB962C8B-B14F-4D97-AF65-F5344CB8AC3E}">
        <p14:creationId xmlns:p14="http://schemas.microsoft.com/office/powerpoint/2010/main" val="634864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815489"/>
            <a:ext cx="6523038" cy="34778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 sz="2000" b="1">
                <a:latin typeface="Calibri Light"/>
                <a:ea typeface="+mn-lt"/>
                <a:cs typeface="+mn-lt"/>
              </a:rPr>
              <a:t>High-level goals</a:t>
            </a:r>
          </a:p>
          <a:p>
            <a:pPr marL="742950" lvl="1" indent="-285750">
              <a:buFont typeface="Arial" panose="020B0604020202020204" pitchFamily="34" charset="0"/>
              <a:buChar char="•"/>
            </a:pPr>
            <a:r>
              <a:rPr lang="en" sz="2000">
                <a:latin typeface="Calibri Light"/>
                <a:cs typeface="Calibri"/>
              </a:rPr>
              <a:t>Develop a system that allows adopting and helping animals</a:t>
            </a:r>
          </a:p>
          <a:p>
            <a:pPr marL="742950" lvl="1" indent="-285750">
              <a:buFont typeface="Arial" panose="020B0604020202020204" pitchFamily="34" charset="0"/>
              <a:buChar char="•"/>
            </a:pPr>
            <a:r>
              <a:rPr lang="en" sz="2000">
                <a:latin typeface="Calibri Light"/>
                <a:cs typeface="Calibri"/>
              </a:rPr>
              <a:t>Allow also helping the institution that has the animals</a:t>
            </a:r>
          </a:p>
          <a:p>
            <a:pPr lvl="1"/>
            <a:endParaRPr lang="en" sz="2000">
              <a:latin typeface="Calibri Light"/>
              <a:cs typeface="Calibri"/>
            </a:endParaRPr>
          </a:p>
          <a:p>
            <a:pPr marL="285750" indent="-285750">
              <a:buFont typeface="Arial" panose="020B0604020202020204" pitchFamily="34" charset="0"/>
              <a:buChar char="•"/>
            </a:pPr>
            <a:r>
              <a:rPr lang="en" sz="2000">
                <a:latin typeface="Calibri Light"/>
                <a:cs typeface="Calibri Light"/>
              </a:rPr>
              <a:t>We expect that our interface conforms to our prototype and that it has all the features we decided to implement.</a:t>
            </a:r>
            <a:endParaRPr lang="en-US" sz="2000">
              <a:latin typeface="Calibri Light"/>
              <a:cs typeface="Calibri Light"/>
            </a:endParaRPr>
          </a:p>
          <a:p>
            <a:pPr marL="285750" indent="-285750">
              <a:buFont typeface="Arial" panose="020B0604020202020204" pitchFamily="34" charset="0"/>
              <a:buChar char="•"/>
            </a:pPr>
            <a:endParaRPr lang="en" sz="2000">
              <a:latin typeface="Calibri Light"/>
              <a:cs typeface="Calibri Light"/>
            </a:endParaRPr>
          </a:p>
          <a:p>
            <a:pPr marL="285750" indent="-285750">
              <a:buFont typeface="Arial" panose="020B0604020202020204" pitchFamily="34" charset="0"/>
              <a:buChar char="•"/>
            </a:pPr>
            <a:r>
              <a:rPr lang="en" sz="2000">
                <a:latin typeface="Calibri Light"/>
                <a:cs typeface="Calibri Light"/>
              </a:rPr>
              <a:t>This interface will bring many benefits as there is no similar web interface on the internet. It's an innovative web interface with a lot of room for progress.</a:t>
            </a:r>
            <a:endParaRPr lang="en-US" sz="2000">
              <a:latin typeface="Calibri Light"/>
              <a:cs typeface="Calibri Ligh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C88E39A3-25F3-564A-86DB-E6AB9225D407}"/>
              </a:ext>
            </a:extLst>
          </p:cNvPr>
          <p:cNvPicPr>
            <a:picLocks noChangeAspect="1"/>
          </p:cNvPicPr>
          <p:nvPr/>
        </p:nvPicPr>
        <p:blipFill rotWithShape="1">
          <a:blip r:embed="rId2"/>
          <a:srcRect l="23328" r="26337"/>
          <a:stretch/>
        </p:blipFill>
        <p:spPr>
          <a:xfrm>
            <a:off x="8979574" y="570771"/>
            <a:ext cx="2714443" cy="3201987"/>
          </a:xfrm>
          <a:prstGeom prst="rect">
            <a:avLst/>
          </a:prstGeom>
        </p:spPr>
      </p:pic>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32798" y="884137"/>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cs typeface="Calibri Light"/>
              </a:rPr>
              <a:t>Animal Adoption Association Webapp</a:t>
            </a:r>
            <a:endParaRPr lang="en-US"/>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spTree>
    <p:extLst>
      <p:ext uri="{BB962C8B-B14F-4D97-AF65-F5344CB8AC3E}">
        <p14:creationId xmlns:p14="http://schemas.microsoft.com/office/powerpoint/2010/main" val="779421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30</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101566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latin typeface="+mj-lt"/>
              </a:rPr>
              <a:t>We would like to </a:t>
            </a:r>
            <a:r>
              <a:rPr lang="en-US" sz="2000" err="1">
                <a:latin typeface="+mj-lt"/>
              </a:rPr>
              <a:t>acknowlegde</a:t>
            </a:r>
            <a:r>
              <a:rPr lang="en-US" sz="2000">
                <a:latin typeface="+mj-lt"/>
              </a:rPr>
              <a:t> all the participants that participated and gave us feedback on the two tests of our low fidelity prototype and of the functional prototype.</a:t>
            </a:r>
            <a:endParaRPr lang="en-US"/>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Acknowledgments</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2020-2021</a:t>
            </a:r>
          </a:p>
        </p:txBody>
      </p:sp>
      <p:sp>
        <p:nvSpPr>
          <p:cNvPr id="10"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794071"/>
            <a:ext cx="11233150" cy="55102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Bibliography  </a:t>
            </a:r>
          </a:p>
        </p:txBody>
      </p:sp>
    </p:spTree>
    <p:extLst>
      <p:ext uri="{BB962C8B-B14F-4D97-AF65-F5344CB8AC3E}">
        <p14:creationId xmlns:p14="http://schemas.microsoft.com/office/powerpoint/2010/main" val="4258619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6"/>
            <a:ext cx="6912520" cy="378565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 sz="2000">
                <a:latin typeface="Calibri Light"/>
                <a:cs typeface="Calibri Light"/>
              </a:rPr>
              <a:t>Anyone interested in adopting an animal</a:t>
            </a:r>
            <a:endParaRPr lang="en-US">
              <a:latin typeface="Calibri Light"/>
              <a:cs typeface="Calibri Light"/>
            </a:endParaRPr>
          </a:p>
          <a:p>
            <a:pPr marL="285750" indent="-285750">
              <a:buFont typeface="Arial" panose="020B0604020202020204" pitchFamily="34" charset="0"/>
              <a:buChar char="•"/>
            </a:pPr>
            <a:endParaRPr lang="en" sz="2000">
              <a:latin typeface="+mj-lt"/>
              <a:cs typeface="Calibri Light"/>
            </a:endParaRPr>
          </a:p>
          <a:p>
            <a:pPr marL="285750" indent="-285750">
              <a:buFont typeface="Arial" panose="020B0604020202020204" pitchFamily="34" charset="0"/>
              <a:buChar char="•"/>
            </a:pPr>
            <a:r>
              <a:rPr lang="en" sz="2000">
                <a:latin typeface="Calibri Light" panose="020F0302020204030204"/>
                <a:cs typeface="Calibri Light"/>
              </a:rPr>
              <a:t>Anyone who finds an animal and intends to give it up for adoption or ask for help</a:t>
            </a:r>
            <a:endParaRPr lang="en-US" sz="2000">
              <a:latin typeface="Calibri Light" panose="020F0302020204030204"/>
              <a:cs typeface="Calibri Light"/>
            </a:endParaRPr>
          </a:p>
          <a:p>
            <a:pPr marL="285750" indent="-285750">
              <a:buFont typeface="Arial" panose="020B0604020202020204" pitchFamily="34" charset="0"/>
              <a:buChar char="•"/>
            </a:pPr>
            <a:endParaRPr lang="en" sz="2000">
              <a:latin typeface="+mj-lt"/>
              <a:cs typeface="Calibri Light"/>
            </a:endParaRPr>
          </a:p>
          <a:p>
            <a:pPr marL="285750" indent="-285750">
              <a:buFont typeface="Arial" panose="020B0604020202020204" pitchFamily="34" charset="0"/>
              <a:buChar char="•"/>
            </a:pPr>
            <a:r>
              <a:rPr lang="en" sz="2000">
                <a:latin typeface="Calibri Light" panose="020F0302020204030204"/>
                <a:cs typeface="Calibri Light"/>
              </a:rPr>
              <a:t>Anyone who wants to help animals or the institution through a monetary contribution, food, medical care for the animals, among others</a:t>
            </a:r>
          </a:p>
          <a:p>
            <a:pPr marL="285750" indent="-285750">
              <a:buFont typeface="Arial" panose="020B0604020202020204" pitchFamily="34" charset="0"/>
              <a:buChar char="•"/>
            </a:pPr>
            <a:endParaRPr lang="en-US" sz="2000">
              <a:latin typeface="+mj-lt"/>
              <a:cs typeface="Calibri Light"/>
            </a:endParaRPr>
          </a:p>
          <a:p>
            <a:pPr lvl="1"/>
            <a:endParaRPr lang="en-US" sz="2000">
              <a:latin typeface="+mj-lt"/>
              <a:cs typeface="Calibri Light"/>
            </a:endParaRPr>
          </a:p>
          <a:p>
            <a:endParaRPr lang="en-US" sz="2000">
              <a:latin typeface="+mj-lt"/>
              <a:cs typeface="Calibri Light"/>
            </a:endParaRPr>
          </a:p>
          <a:p>
            <a:pPr marL="742950" lvl="1" indent="-285750">
              <a:buFont typeface="Wingdings" pitchFamily="2" charset="2"/>
              <a:buChar char="§"/>
            </a:pPr>
            <a:endParaRPr lang="en-US" sz="2000">
              <a:latin typeface="+mj-lt"/>
              <a:cs typeface="Calibri Ligh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0AA56299-6EE6-7F41-948F-884B3199B564}"/>
              </a:ext>
            </a:extLst>
          </p:cNvPr>
          <p:cNvPicPr>
            <a:picLocks noChangeAspect="1"/>
          </p:cNvPicPr>
          <p:nvPr/>
        </p:nvPicPr>
        <p:blipFill>
          <a:blip r:embed="rId2"/>
          <a:stretch>
            <a:fillRect/>
          </a:stretch>
        </p:blipFill>
        <p:spPr>
          <a:xfrm>
            <a:off x="8535987" y="1433281"/>
            <a:ext cx="3175000" cy="1524000"/>
          </a:xfrm>
          <a:prstGeom prst="rect">
            <a:avLst/>
          </a:prstGeom>
        </p:spPr>
      </p:pic>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Target Users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b="0" kern="0">
                <a:solidFill>
                  <a:srgbClr val="50B400"/>
                </a:solidFill>
              </a:rPr>
              <a:t>Animal Adoption Association Webapp</a:t>
            </a:r>
            <a:endParaRPr lang="en-US"/>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407065"/>
            <a:ext cx="7499347" cy="5632311"/>
          </a:xfrm>
          <a:prstGeom prst="rect">
            <a:avLst/>
          </a:prstGeom>
          <a:noFill/>
        </p:spPr>
        <p:txBody>
          <a:bodyPr wrap="square" lIns="91440" tIns="45720" rIns="91440" bIns="45720" rtlCol="0" anchor="t">
            <a:spAutoFit/>
          </a:bodyPr>
          <a:lstStyle/>
          <a:p>
            <a:endParaRPr lang="en-US" sz="2000">
              <a:latin typeface="+mj-lt"/>
              <a:cs typeface="Calibri"/>
            </a:endParaRPr>
          </a:p>
          <a:p>
            <a:pPr marL="285750" indent="-285750">
              <a:buFont typeface="Arial" panose="020B0604020202020204" pitchFamily="34" charset="0"/>
              <a:buChar char="•"/>
            </a:pPr>
            <a:r>
              <a:rPr lang="en-US" sz="2000" b="1">
                <a:latin typeface="+mj-lt"/>
                <a:cs typeface="Calibri Light"/>
              </a:rPr>
              <a:t>Name, Age, Gender          </a:t>
            </a:r>
            <a:r>
              <a:rPr lang="en-US" sz="2000">
                <a:latin typeface="+mj-lt"/>
                <a:cs typeface="Calibri Light"/>
              </a:rPr>
              <a:t>Prazeres, 68 years old, Female</a:t>
            </a:r>
            <a:endParaRPr lang="en-US">
              <a:cs typeface="Calibri" panose="020F0502020204030204"/>
            </a:endParaRPr>
          </a:p>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r>
              <a:rPr lang="en-US" sz="2000" b="1">
                <a:latin typeface="+mj-lt"/>
                <a:cs typeface="Calibri Light"/>
              </a:rPr>
              <a:t>Job                                       </a:t>
            </a:r>
            <a:r>
              <a:rPr lang="en-US" sz="2000">
                <a:latin typeface="+mj-lt"/>
                <a:cs typeface="Calibri Light"/>
              </a:rPr>
              <a:t>Reformed</a:t>
            </a:r>
          </a:p>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r>
              <a:rPr lang="en-US" sz="2000" b="1">
                <a:latin typeface="+mj-lt"/>
                <a:cs typeface="Calibri Light"/>
              </a:rPr>
              <a:t>Background                        </a:t>
            </a:r>
            <a:r>
              <a:rPr lang="en" sz="2000">
                <a:latin typeface="Calibri Light"/>
                <a:cs typeface="Calibri Light"/>
              </a:rPr>
              <a:t>She found an abandoned animal on the street and wants to take it up for adoption because she already has a lot of animals to take care of.</a:t>
            </a:r>
          </a:p>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r>
              <a:rPr lang="en-US" sz="2000" b="1">
                <a:latin typeface="+mj-lt"/>
                <a:cs typeface="Calibri Light"/>
              </a:rPr>
              <a:t>Problem                               </a:t>
            </a:r>
            <a:r>
              <a:rPr lang="en" sz="2000">
                <a:latin typeface="Calibri Light"/>
                <a:cs typeface="Calibri Light"/>
              </a:rPr>
              <a:t>She struggles to try to find a way to get her adopted.</a:t>
            </a:r>
          </a:p>
          <a:p>
            <a:pPr marL="285750" indent="-285750">
              <a:buFont typeface="Arial" panose="020B0604020202020204" pitchFamily="34" charset="0"/>
              <a:buChar char="•"/>
            </a:pPr>
            <a:endParaRPr lang="en-US" sz="2000">
              <a:latin typeface="+mj-lt"/>
              <a:cs typeface="Calibri Light" panose="020F0302020204030204"/>
            </a:endParaRPr>
          </a:p>
          <a:p>
            <a:pPr marL="285750" indent="-285750">
              <a:buFont typeface="Arial" panose="020B0604020202020204" pitchFamily="34" charset="0"/>
              <a:buChar char="•"/>
            </a:pPr>
            <a:r>
              <a:rPr lang="en-US" sz="2000" b="1">
                <a:latin typeface="+mj-lt"/>
                <a:cs typeface="Calibri Light" panose="020F0302020204030204"/>
              </a:rPr>
              <a:t>Needs                                   </a:t>
            </a:r>
            <a:r>
              <a:rPr lang="en" sz="2000">
                <a:latin typeface="Calibri Light"/>
                <a:cs typeface="Calibri Light" panose="020F0302020204030204"/>
              </a:rPr>
              <a:t>A system/platform that easily allows taking animals for adoption</a:t>
            </a:r>
          </a:p>
          <a:p>
            <a:pPr marL="285750" indent="-285750">
              <a:buFont typeface="Arial" panose="020B0604020202020204" pitchFamily="34" charset="0"/>
              <a:buChar char="•"/>
            </a:pPr>
            <a:endParaRPr lang="en-US" sz="2000">
              <a:latin typeface="+mj-lt"/>
              <a:cs typeface="Calibri Light" panose="020F0302020204030204"/>
            </a:endParaRPr>
          </a:p>
          <a:p>
            <a:pPr lvl="1"/>
            <a:endParaRPr lang="en-US" sz="2000">
              <a:latin typeface="+mj-lt"/>
              <a:cs typeface="Calibri Light" panose="020F0302020204030204"/>
            </a:endParaRPr>
          </a:p>
          <a:p>
            <a:endParaRPr lang="en-US" sz="2000">
              <a:latin typeface="+mj-lt"/>
              <a:cs typeface="Calibri Light" panose="020F0302020204030204"/>
            </a:endParaRPr>
          </a:p>
          <a:p>
            <a:pPr marL="742950" lvl="1" indent="-285750">
              <a:buFont typeface="Wingdings" pitchFamily="2" charset="2"/>
              <a:buChar char="§"/>
            </a:pPr>
            <a:endParaRPr lang="en-US" sz="2000">
              <a:latin typeface="+mj-lt"/>
              <a:cs typeface="Calibri Light" panose="020F0302020204030204"/>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Persona 1</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pic>
        <p:nvPicPr>
          <p:cNvPr id="3" name="Picture 3" descr="A picture containing person, wall, indoor&#10;&#10;Description automatically generated">
            <a:extLst>
              <a:ext uri="{FF2B5EF4-FFF2-40B4-BE49-F238E27FC236}">
                <a16:creationId xmlns:a16="http://schemas.microsoft.com/office/drawing/2014/main" id="{3BFC15BF-4FEA-843C-744B-94EF50D06B26}"/>
              </a:ext>
            </a:extLst>
          </p:cNvPr>
          <p:cNvPicPr>
            <a:picLocks noChangeAspect="1"/>
          </p:cNvPicPr>
          <p:nvPr/>
        </p:nvPicPr>
        <p:blipFill>
          <a:blip r:embed="rId2"/>
          <a:stretch>
            <a:fillRect/>
          </a:stretch>
        </p:blipFill>
        <p:spPr>
          <a:xfrm>
            <a:off x="7975145" y="856300"/>
            <a:ext cx="3550290" cy="2363723"/>
          </a:xfrm>
          <a:prstGeom prst="rect">
            <a:avLst/>
          </a:prstGeom>
        </p:spPr>
      </p:pic>
    </p:spTree>
    <p:extLst>
      <p:ext uri="{BB962C8B-B14F-4D97-AF65-F5344CB8AC3E}">
        <p14:creationId xmlns:p14="http://schemas.microsoft.com/office/powerpoint/2010/main" val="4023699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415824"/>
            <a:ext cx="7608343" cy="5324535"/>
          </a:xfrm>
          <a:prstGeom prst="rect">
            <a:avLst/>
          </a:prstGeom>
          <a:noFill/>
        </p:spPr>
        <p:txBody>
          <a:bodyPr wrap="square" lIns="91440" tIns="45720" rIns="91440" bIns="45720" rtlCol="0" anchor="t">
            <a:spAutoFit/>
          </a:bodyPr>
          <a:lstStyle/>
          <a:p>
            <a:endParaRPr lang="en-US" sz="2000" b="1">
              <a:latin typeface="+mj-lt"/>
              <a:cs typeface="Calibri Light"/>
            </a:endParaRPr>
          </a:p>
          <a:p>
            <a:pPr marL="285750" indent="-285750">
              <a:buFont typeface="Arial" panose="020B0604020202020204" pitchFamily="34" charset="0"/>
              <a:buChar char="•"/>
            </a:pPr>
            <a:r>
              <a:rPr lang="en-US" sz="2000" b="1">
                <a:latin typeface="+mj-lt"/>
                <a:cs typeface="Calibri Light"/>
              </a:rPr>
              <a:t>Name, Age, Gender             </a:t>
            </a:r>
            <a:r>
              <a:rPr lang="en-US" sz="2000">
                <a:latin typeface="+mj-lt"/>
                <a:cs typeface="Calibri Light"/>
              </a:rPr>
              <a:t>João, 39 years old, Male</a:t>
            </a:r>
          </a:p>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r>
              <a:rPr lang="en-US" sz="2000" b="1">
                <a:latin typeface="+mj-lt"/>
                <a:cs typeface="Calibri Light"/>
              </a:rPr>
              <a:t>Job                                          </a:t>
            </a:r>
            <a:r>
              <a:rPr lang="en-US" sz="2000">
                <a:latin typeface="+mj-lt"/>
                <a:cs typeface="Calibri Light"/>
              </a:rPr>
              <a:t>Teacher</a:t>
            </a:r>
          </a:p>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r>
              <a:rPr lang="en-US" sz="2000" b="1">
                <a:latin typeface="+mj-lt"/>
                <a:cs typeface="Calibri Light"/>
              </a:rPr>
              <a:t>Background                           </a:t>
            </a:r>
            <a:r>
              <a:rPr lang="en-US" sz="2000" b="1">
                <a:latin typeface="Calibri Light"/>
                <a:cs typeface="Calibri Light"/>
              </a:rPr>
              <a:t> </a:t>
            </a:r>
            <a:r>
              <a:rPr lang="en" sz="2000">
                <a:latin typeface="Calibri Light"/>
                <a:cs typeface="Calibri Light"/>
              </a:rPr>
              <a:t>His daughter wants an animal so he decided to adopt an animal</a:t>
            </a:r>
            <a:r>
              <a:rPr lang="en-US" sz="2000" b="1">
                <a:latin typeface="+mj-lt"/>
                <a:cs typeface="Calibri Light"/>
              </a:rPr>
              <a:t>                                 </a:t>
            </a:r>
          </a:p>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r>
              <a:rPr lang="en-US" sz="2000" b="1">
                <a:latin typeface="+mj-lt"/>
                <a:cs typeface="Calibri Light"/>
              </a:rPr>
              <a:t>Problem                                  </a:t>
            </a:r>
            <a:r>
              <a:rPr lang="en" sz="2000">
                <a:latin typeface="Calibri Light"/>
                <a:cs typeface="Calibri Light"/>
              </a:rPr>
              <a:t>He struggles to find a way to adopt an animal without having to go to an institution far from his home.</a:t>
            </a:r>
          </a:p>
          <a:p>
            <a:pPr marL="285750" indent="-285750">
              <a:buFont typeface="Arial" panose="020B0604020202020204" pitchFamily="34" charset="0"/>
              <a:buChar char="•"/>
            </a:pPr>
            <a:endParaRPr lang="en-US" sz="2000">
              <a:latin typeface="+mj-lt"/>
              <a:cs typeface="Calibri Light" panose="020F0302020204030204"/>
            </a:endParaRPr>
          </a:p>
          <a:p>
            <a:pPr marL="285750" indent="-285750">
              <a:buFont typeface="Arial" panose="020B0604020202020204" pitchFamily="34" charset="0"/>
              <a:buChar char="•"/>
            </a:pPr>
            <a:r>
              <a:rPr lang="en-US" sz="2000" b="1">
                <a:latin typeface="+mj-lt"/>
                <a:cs typeface="Calibri Light" panose="020F0302020204030204"/>
              </a:rPr>
              <a:t>Needs                                      </a:t>
            </a:r>
            <a:r>
              <a:rPr lang="en" sz="2000">
                <a:latin typeface="Calibri Light"/>
                <a:cs typeface="Calibri Light" panose="020F0302020204030204"/>
              </a:rPr>
              <a:t>A system/platform that allows you to easily adopt an animal</a:t>
            </a:r>
          </a:p>
          <a:p>
            <a:pPr marL="285750" indent="-285750">
              <a:buFont typeface="Arial" panose="020B0604020202020204" pitchFamily="34" charset="0"/>
              <a:buChar char="•"/>
            </a:pPr>
            <a:endParaRPr lang="en-US" sz="2000">
              <a:latin typeface="+mj-lt"/>
              <a:cs typeface="Calibri Light" panose="020F0302020204030204"/>
            </a:endParaRPr>
          </a:p>
          <a:p>
            <a:pPr lvl="1"/>
            <a:endParaRPr lang="en-US" sz="2000">
              <a:latin typeface="+mj-lt"/>
              <a:cs typeface="Calibri Light" panose="020F0302020204030204"/>
            </a:endParaRPr>
          </a:p>
          <a:p>
            <a:endParaRPr lang="en-US" sz="2000">
              <a:latin typeface="+mj-lt"/>
              <a:cs typeface="Calibri Light" panose="020F0302020204030204"/>
            </a:endParaRPr>
          </a:p>
          <a:p>
            <a:pPr marL="742950" lvl="1" indent="-285750">
              <a:buFont typeface="Wingdings" pitchFamily="2" charset="2"/>
              <a:buChar char="§"/>
            </a:pPr>
            <a:endParaRPr lang="en-US" sz="2000">
              <a:latin typeface="+mj-lt"/>
              <a:cs typeface="Calibri Light" panose="020F0302020204030204"/>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Persona 2</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pic>
        <p:nvPicPr>
          <p:cNvPr id="3" name="Picture 3" descr="A picture containing person, indoor&#10;&#10;Description automatically generated">
            <a:extLst>
              <a:ext uri="{FF2B5EF4-FFF2-40B4-BE49-F238E27FC236}">
                <a16:creationId xmlns:a16="http://schemas.microsoft.com/office/drawing/2014/main" id="{E62B2624-6A34-3431-C321-CF79A78393A9}"/>
              </a:ext>
            </a:extLst>
          </p:cNvPr>
          <p:cNvPicPr>
            <a:picLocks noChangeAspect="1"/>
          </p:cNvPicPr>
          <p:nvPr/>
        </p:nvPicPr>
        <p:blipFill>
          <a:blip r:embed="rId2"/>
          <a:stretch>
            <a:fillRect/>
          </a:stretch>
        </p:blipFill>
        <p:spPr>
          <a:xfrm>
            <a:off x="7605987" y="954423"/>
            <a:ext cx="3776716" cy="2347844"/>
          </a:xfrm>
          <a:prstGeom prst="rect">
            <a:avLst/>
          </a:prstGeom>
        </p:spPr>
      </p:pic>
    </p:spTree>
    <p:extLst>
      <p:ext uri="{BB962C8B-B14F-4D97-AF65-F5344CB8AC3E}">
        <p14:creationId xmlns:p14="http://schemas.microsoft.com/office/powerpoint/2010/main" val="2112871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277311" y="1343219"/>
            <a:ext cx="7730964" cy="5632311"/>
          </a:xfrm>
          <a:prstGeom prst="rect">
            <a:avLst/>
          </a:prstGeom>
          <a:noFill/>
        </p:spPr>
        <p:txBody>
          <a:bodyPr wrap="square" lIns="91440" tIns="45720" rIns="91440" bIns="45720" rtlCol="0" anchor="t">
            <a:spAutoFit/>
          </a:bodyPr>
          <a:lstStyle/>
          <a:p>
            <a:endParaRPr lang="en-US" sz="2000" b="1">
              <a:latin typeface="+mj-lt"/>
              <a:cs typeface="Calibri Light"/>
            </a:endParaRPr>
          </a:p>
          <a:p>
            <a:pPr marL="285750" indent="-285750">
              <a:buFont typeface="Arial" panose="020B0604020202020204" pitchFamily="34" charset="0"/>
              <a:buChar char="•"/>
            </a:pPr>
            <a:r>
              <a:rPr lang="en-US" sz="2000" b="1">
                <a:latin typeface="+mj-lt"/>
                <a:cs typeface="Calibri Light"/>
              </a:rPr>
              <a:t>Name, Age, Gender             </a:t>
            </a:r>
            <a:r>
              <a:rPr lang="en-US" sz="2000">
                <a:latin typeface="+mj-lt"/>
                <a:cs typeface="Calibri Light"/>
              </a:rPr>
              <a:t>Mário, 42 years old, Male</a:t>
            </a:r>
          </a:p>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r>
              <a:rPr lang="en-US" sz="2000" b="1">
                <a:latin typeface="+mj-lt"/>
                <a:cs typeface="Calibri Light"/>
              </a:rPr>
              <a:t>Job                                          </a:t>
            </a:r>
            <a:r>
              <a:rPr lang="en" sz="2000">
                <a:latin typeface="Calibri Light"/>
                <a:cs typeface="Calibri Light"/>
              </a:rPr>
              <a:t>Businessperson</a:t>
            </a:r>
          </a:p>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r>
              <a:rPr lang="en-US" sz="2000" b="1">
                <a:latin typeface="+mj-lt"/>
                <a:cs typeface="Calibri Light"/>
              </a:rPr>
              <a:t>Background                           </a:t>
            </a:r>
            <a:r>
              <a:rPr lang="en-US" sz="2000" b="1">
                <a:latin typeface="Calibri Light"/>
                <a:cs typeface="Calibri Light"/>
              </a:rPr>
              <a:t> </a:t>
            </a:r>
            <a:r>
              <a:rPr lang="en" sz="2000">
                <a:latin typeface="Calibri Light"/>
                <a:cs typeface="Calibri Light"/>
              </a:rPr>
              <a:t>Every month Mário helps institutions, so he wants to donate some money to help the animals and its </a:t>
            </a:r>
            <a:r>
              <a:rPr lang="en" sz="2000">
                <a:latin typeface="+mj-lt"/>
                <a:cs typeface="Calibri Light"/>
              </a:rPr>
              <a:t>needs.</a:t>
            </a:r>
            <a:r>
              <a:rPr lang="en-US" sz="2000" b="1">
                <a:latin typeface="+mj-lt"/>
                <a:cs typeface="Calibri Light"/>
              </a:rPr>
              <a:t>                              </a:t>
            </a:r>
          </a:p>
          <a:p>
            <a:pPr marL="285750" indent="-285750">
              <a:buFont typeface="Arial" panose="020B0604020202020204" pitchFamily="34" charset="0"/>
              <a:buChar char="•"/>
            </a:pPr>
            <a:endParaRPr lang="en-US" sz="2000">
              <a:latin typeface="+mj-lt"/>
              <a:cs typeface="Calibri Light"/>
            </a:endParaRPr>
          </a:p>
          <a:p>
            <a:pPr marL="285750" indent="-285750">
              <a:buFont typeface="Arial" panose="020B0604020202020204" pitchFamily="34" charset="0"/>
              <a:buChar char="•"/>
            </a:pPr>
            <a:r>
              <a:rPr lang="en-US" sz="2000" b="1">
                <a:latin typeface="+mj-lt"/>
                <a:cs typeface="Calibri Light"/>
              </a:rPr>
              <a:t>Problem                                  </a:t>
            </a:r>
            <a:r>
              <a:rPr lang="en" sz="2000">
                <a:latin typeface="Calibri Light"/>
                <a:cs typeface="Calibri Light"/>
              </a:rPr>
              <a:t>He struggles to find a way to donate money to help the animals</a:t>
            </a:r>
          </a:p>
          <a:p>
            <a:pPr marL="285750" indent="-285750">
              <a:buFont typeface="Arial" panose="020B0604020202020204" pitchFamily="34" charset="0"/>
              <a:buChar char="•"/>
            </a:pPr>
            <a:endParaRPr lang="en-US" sz="2000">
              <a:latin typeface="+mj-lt"/>
              <a:cs typeface="Calibri Light" panose="020F0302020204030204"/>
            </a:endParaRPr>
          </a:p>
          <a:p>
            <a:pPr marL="285750" indent="-285750">
              <a:buFont typeface="Arial" panose="020B0604020202020204" pitchFamily="34" charset="0"/>
              <a:buChar char="•"/>
            </a:pPr>
            <a:r>
              <a:rPr lang="en-US" sz="2000" b="1">
                <a:latin typeface="+mj-lt"/>
                <a:cs typeface="Calibri Light" panose="020F0302020204030204"/>
              </a:rPr>
              <a:t>Needs                                      </a:t>
            </a:r>
            <a:r>
              <a:rPr lang="en" sz="2000">
                <a:latin typeface="Calibri Light"/>
                <a:cs typeface="Calibri Light" panose="020F0302020204030204"/>
              </a:rPr>
              <a:t>A system/platform that allows you to easily donate money to help the animals</a:t>
            </a:r>
          </a:p>
          <a:p>
            <a:pPr marL="285750" indent="-285750">
              <a:buFont typeface="Arial" panose="020B0604020202020204" pitchFamily="34" charset="0"/>
              <a:buChar char="•"/>
            </a:pPr>
            <a:endParaRPr lang="en-US" sz="2000">
              <a:latin typeface="+mj-lt"/>
              <a:cs typeface="Calibri Light" panose="020F0302020204030204"/>
            </a:endParaRPr>
          </a:p>
          <a:p>
            <a:pPr lvl="1"/>
            <a:endParaRPr lang="en-US" sz="2000">
              <a:latin typeface="+mj-lt"/>
              <a:cs typeface="Calibri Light" panose="020F0302020204030204"/>
            </a:endParaRPr>
          </a:p>
          <a:p>
            <a:endParaRPr lang="en-US" sz="2000">
              <a:latin typeface="+mj-lt"/>
              <a:cs typeface="Calibri Light" panose="020F0302020204030204"/>
            </a:endParaRPr>
          </a:p>
          <a:p>
            <a:pPr marL="742950" lvl="1" indent="-285750">
              <a:buFont typeface="Wingdings" pitchFamily="2" charset="2"/>
              <a:buChar char="§"/>
            </a:pPr>
            <a:endParaRPr lang="en-US" sz="2000">
              <a:latin typeface="+mj-lt"/>
              <a:cs typeface="Calibri Light" panose="020F0302020204030204"/>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Persona 3</a:t>
            </a: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pic>
        <p:nvPicPr>
          <p:cNvPr id="2" name="Picture 3">
            <a:extLst>
              <a:ext uri="{FF2B5EF4-FFF2-40B4-BE49-F238E27FC236}">
                <a16:creationId xmlns:a16="http://schemas.microsoft.com/office/drawing/2014/main" id="{1F60ED0E-8034-F6C4-ECE5-8D157F4AE63F}"/>
              </a:ext>
            </a:extLst>
          </p:cNvPr>
          <p:cNvPicPr>
            <a:picLocks noChangeAspect="1"/>
          </p:cNvPicPr>
          <p:nvPr/>
        </p:nvPicPr>
        <p:blipFill>
          <a:blip r:embed="rId2"/>
          <a:stretch>
            <a:fillRect/>
          </a:stretch>
        </p:blipFill>
        <p:spPr>
          <a:xfrm>
            <a:off x="8008883" y="850462"/>
            <a:ext cx="3636579" cy="2424384"/>
          </a:xfrm>
          <a:prstGeom prst="rect">
            <a:avLst/>
          </a:prstGeom>
        </p:spPr>
      </p:pic>
    </p:spTree>
    <p:extLst>
      <p:ext uri="{BB962C8B-B14F-4D97-AF65-F5344CB8AC3E}">
        <p14:creationId xmlns:p14="http://schemas.microsoft.com/office/powerpoint/2010/main" val="169174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8</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888787"/>
            <a:ext cx="10540684" cy="255454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 sz="2000">
                <a:latin typeface="Calibri Light"/>
                <a:cs typeface="Calibri Light"/>
              </a:rPr>
              <a:t>Prazeres is walking down the street until she finds an abandoned animal, extremely skinny, and takes it home so she can take it to an adoption institution.</a:t>
            </a:r>
            <a:endParaRPr lang="en-US" sz="2000">
              <a:latin typeface="Calibri Light"/>
              <a:cs typeface="Calibri Light"/>
            </a:endParaRPr>
          </a:p>
          <a:p>
            <a:endParaRPr lang="en" sz="2000">
              <a:latin typeface="+mj-lt"/>
              <a:cs typeface="Calibri Light"/>
            </a:endParaRPr>
          </a:p>
          <a:p>
            <a:r>
              <a:rPr lang="en" sz="2000">
                <a:latin typeface="+mj-lt"/>
                <a:cs typeface="Calibri Light"/>
              </a:rPr>
              <a:t>                -&gt;</a:t>
            </a:r>
            <a:r>
              <a:rPr lang="en" sz="2000">
                <a:latin typeface="Calibri Light"/>
                <a:cs typeface="Calibri Light"/>
              </a:rPr>
              <a:t>Without the platform, ana had to go to an adoption institution</a:t>
            </a:r>
          </a:p>
          <a:p>
            <a:endParaRPr lang="en" sz="2000">
              <a:latin typeface="+mj-lt"/>
              <a:cs typeface="Calibri Light" panose="020F0302020204030204"/>
            </a:endParaRPr>
          </a:p>
          <a:p>
            <a:r>
              <a:rPr lang="en" sz="2000">
                <a:latin typeface="+mj-lt"/>
                <a:cs typeface="Calibri Light" panose="020F0302020204030204"/>
              </a:rPr>
              <a:t>                -&gt;</a:t>
            </a:r>
            <a:r>
              <a:rPr lang="en" sz="2000">
                <a:latin typeface="Calibri Light" panose="020F0302020204030204"/>
                <a:cs typeface="Calibri Light" panose="020F0302020204030204"/>
              </a:rPr>
              <a:t>This way, with a few clicks, Prazeres manages to inform the institution that she has an animal for adoption and the institution travels to pick it up.</a:t>
            </a:r>
          </a:p>
          <a:p>
            <a:pPr marL="742950" lvl="1" indent="-285750">
              <a:buFont typeface="Wingdings" pitchFamily="2" charset="2"/>
              <a:buChar char="§"/>
            </a:pPr>
            <a:endParaRPr lang="en-US" sz="2000">
              <a:latin typeface="+mj-lt"/>
              <a:cs typeface="Calibri Light" panose="020F0302020204030204"/>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Scenario 1</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ea typeface="+mj-lt"/>
                <a:cs typeface="+mj-lt"/>
              </a:rPr>
              <a:t>1</a:t>
            </a:r>
            <a:r>
              <a:rPr lang="en-US" kern="0">
                <a:solidFill>
                  <a:srgbClr val="50B400"/>
                </a:solidFill>
                <a:ea typeface="+mj-lt"/>
                <a:cs typeface="+mj-lt"/>
              </a:rPr>
              <a:t># </a:t>
            </a:r>
            <a:r>
              <a:rPr lang="en" b="0" kern="0">
                <a:solidFill>
                  <a:srgbClr val="50B400"/>
                </a:solidFill>
                <a:latin typeface="Consolas"/>
              </a:rPr>
              <a:t>Ask for help for an abandoned animal found on the street</a:t>
            </a:r>
            <a:endParaRPr lang="en-US"/>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spTree>
    <p:extLst>
      <p:ext uri="{BB962C8B-B14F-4D97-AF65-F5344CB8AC3E}">
        <p14:creationId xmlns:p14="http://schemas.microsoft.com/office/powerpoint/2010/main" val="2678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r>
              <a:rPr lang="en-US" sz="1400">
                <a:latin typeface="+mj-lt"/>
                <a:cs typeface="Calibri Light"/>
              </a:rPr>
              <a:t>9</a:t>
            </a: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888787"/>
            <a:ext cx="10540684"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 sz="2000">
                <a:latin typeface="Calibri Light"/>
                <a:cs typeface="Calibri Light"/>
              </a:rPr>
              <a:t>João comes home from work and his 8-year-old daughter asks for an animal for her birthday</a:t>
            </a:r>
            <a:endParaRPr lang="en-US" sz="2000">
              <a:latin typeface="Calibri Light"/>
              <a:cs typeface="Calibri Light"/>
            </a:endParaRPr>
          </a:p>
          <a:p>
            <a:endParaRPr lang="en" sz="2000">
              <a:latin typeface="+mj-lt"/>
              <a:cs typeface="Calibri Light"/>
            </a:endParaRPr>
          </a:p>
          <a:p>
            <a:r>
              <a:rPr lang="en" sz="2000">
                <a:latin typeface="+mj-lt"/>
                <a:cs typeface="Calibri Light"/>
              </a:rPr>
              <a:t>                -&gt;</a:t>
            </a:r>
            <a:r>
              <a:rPr lang="en" sz="2000">
                <a:latin typeface="Calibri Light"/>
                <a:cs typeface="Calibri Light"/>
              </a:rPr>
              <a:t>Without the platform, Joao had to go to an adoption institution to adopt an animal</a:t>
            </a:r>
          </a:p>
          <a:p>
            <a:endParaRPr lang="en" sz="2000">
              <a:latin typeface="+mj-lt"/>
              <a:cs typeface="Calibri Light" panose="020F0302020204030204"/>
            </a:endParaRPr>
          </a:p>
          <a:p>
            <a:r>
              <a:rPr lang="en" sz="2000">
                <a:latin typeface="+mj-lt"/>
                <a:cs typeface="Calibri Light" panose="020F0302020204030204"/>
              </a:rPr>
              <a:t>                -&gt;</a:t>
            </a:r>
            <a:r>
              <a:rPr lang="en" sz="2000">
                <a:latin typeface="Calibri Light" panose="020F0302020204030204"/>
                <a:cs typeface="Calibri Light" panose="020F0302020204030204"/>
              </a:rPr>
              <a:t>This way, with a few clicks, João can choose the animal he wants and inform the institution of his choice</a:t>
            </a:r>
          </a:p>
          <a:p>
            <a:pPr marL="742950" lvl="1" indent="-285750">
              <a:buFont typeface="Wingdings" pitchFamily="2" charset="2"/>
              <a:buChar char="§"/>
            </a:pPr>
            <a:endParaRPr lang="en-US" sz="2000">
              <a:latin typeface="+mj-lt"/>
              <a:cs typeface="Calibri Light" panose="020F0302020204030204"/>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t>Scenario 2</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a:solidFill>
                  <a:srgbClr val="50B400"/>
                </a:solidFill>
                <a:ea typeface="+mj-lt"/>
                <a:cs typeface="+mj-lt"/>
              </a:rPr>
              <a:t>2# </a:t>
            </a:r>
            <a:r>
              <a:rPr lang="en" sz="2800" b="0" kern="0">
                <a:solidFill>
                  <a:srgbClr val="50B400"/>
                </a:solidFill>
                <a:latin typeface="Consolas"/>
              </a:rPr>
              <a:t>Find an animal to adopt</a:t>
            </a:r>
            <a:endParaRPr lang="en-US"/>
          </a:p>
          <a:p>
            <a:endParaRPr lang="en-US" sz="2800" kern="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a:t>HCI 2021-2022</a:t>
            </a:r>
          </a:p>
        </p:txBody>
      </p:sp>
    </p:spTree>
    <p:extLst>
      <p:ext uri="{BB962C8B-B14F-4D97-AF65-F5344CB8AC3E}">
        <p14:creationId xmlns:p14="http://schemas.microsoft.com/office/powerpoint/2010/main" val="390225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DAD514C471B7A40AA0DB1B35A620E7B" ma:contentTypeVersion="7" ma:contentTypeDescription="Create a new document." ma:contentTypeScope="" ma:versionID="d1f2bf30732eefb49e833c8e8105c288">
  <xsd:schema xmlns:xsd="http://www.w3.org/2001/XMLSchema" xmlns:xs="http://www.w3.org/2001/XMLSchema" xmlns:p="http://schemas.microsoft.com/office/2006/metadata/properties" xmlns:ns3="c4fabdc8-5829-4483-937f-8e625d56b3ab" xmlns:ns4="470c4d74-e691-47d2-8de5-8f7462180cb9" targetNamespace="http://schemas.microsoft.com/office/2006/metadata/properties" ma:root="true" ma:fieldsID="8ba94ea1ae5226505f2eec70b6155fe9" ns3:_="" ns4:_="">
    <xsd:import namespace="c4fabdc8-5829-4483-937f-8e625d56b3ab"/>
    <xsd:import namespace="470c4d74-e691-47d2-8de5-8f7462180cb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fabdc8-5829-4483-937f-8e625d56b3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0c4d74-e691-47d2-8de5-8f7462180cb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0C7101-A09E-4B9A-9AE9-EA36DD31259B}">
  <ds:schemaRefs>
    <ds:schemaRef ds:uri="http://schemas.microsoft.com/sharepoint/v3/contenttype/forms"/>
  </ds:schemaRefs>
</ds:datastoreItem>
</file>

<file path=customXml/itemProps2.xml><?xml version="1.0" encoding="utf-8"?>
<ds:datastoreItem xmlns:ds="http://schemas.openxmlformats.org/officeDocument/2006/customXml" ds:itemID="{FEA3FFCE-B476-41F0-9AA7-2B45423B9154}">
  <ds:schemaRefs>
    <ds:schemaRef ds:uri="470c4d74-e691-47d2-8de5-8f7462180cb9"/>
    <ds:schemaRef ds:uri="c4fabdc8-5829-4483-937f-8e625d56b3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2980B9A-AC48-427D-8D5F-31FF718B4923}">
  <ds:schemaRefs>
    <ds:schemaRef ds:uri="470c4d74-e691-47d2-8de5-8f7462180cb9"/>
    <ds:schemaRef ds:uri="c4fabdc8-5829-4483-937f-8e625d56b3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7</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revision>2</cp:revision>
  <dcterms:created xsi:type="dcterms:W3CDTF">2019-11-05T20:34:05Z</dcterms:created>
  <dcterms:modified xsi:type="dcterms:W3CDTF">2022-06-08T23:52:23Z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0x010100CDAD514C471B7A40AA0DB1B35A620E7B</vt:lpwstr>
  </property>
</Properties>
</file>